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oboto Serif"/>
      <p:regular r:id="rId40"/>
      <p:bold r:id="rId41"/>
      <p:italic r:id="rId42"/>
      <p:boldItalic r:id="rId43"/>
    </p:embeddedFont>
    <p:embeddedFont>
      <p:font typeface="Lora Medium"/>
      <p:regular r:id="rId44"/>
      <p:bold r:id="rId45"/>
      <p:italic r:id="rId46"/>
      <p:boldItalic r:id="rId47"/>
    </p:embeddedFont>
    <p:embeddedFont>
      <p:font typeface="Roboto Serif Light"/>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Serif-regular.fntdata"/><Relationship Id="rId42" Type="http://schemas.openxmlformats.org/officeDocument/2006/relationships/font" Target="fonts/RobotoSerif-italic.fntdata"/><Relationship Id="rId41" Type="http://schemas.openxmlformats.org/officeDocument/2006/relationships/font" Target="fonts/RobotoSerif-bold.fntdata"/><Relationship Id="rId44" Type="http://schemas.openxmlformats.org/officeDocument/2006/relationships/font" Target="fonts/LoraMedium-regular.fntdata"/><Relationship Id="rId43" Type="http://schemas.openxmlformats.org/officeDocument/2006/relationships/font" Target="fonts/RobotoSerif-boldItalic.fntdata"/><Relationship Id="rId46" Type="http://schemas.openxmlformats.org/officeDocument/2006/relationships/font" Target="fonts/LoraMedium-italic.fntdata"/><Relationship Id="rId45" Type="http://schemas.openxmlformats.org/officeDocument/2006/relationships/font" Target="fonts/Lora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SerifLight-regular.fntdata"/><Relationship Id="rId47" Type="http://schemas.openxmlformats.org/officeDocument/2006/relationships/font" Target="fonts/LoraMedium-boldItalic.fntdata"/><Relationship Id="rId49" Type="http://schemas.openxmlformats.org/officeDocument/2006/relationships/font" Target="fonts/RobotoSerifLight-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SerifLight-boldItalic.fntdata"/><Relationship Id="rId50" Type="http://schemas.openxmlformats.org/officeDocument/2006/relationships/font" Target="fonts/RobotoSerifLight-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8bbd29558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8bbd295581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8c547899a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8c547899a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8c547899a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8c547899a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8c547899af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8c547899a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8bbd29558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8bbd29558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8bbd295581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8bbd295581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8bbd295581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8bbd295581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8bbd295581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8bbd295581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8bbd295581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8bbd295581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8bc125899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8bc125899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8bc125899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8bc125899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8c547899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8c547899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8bc125899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8bc125899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8bc125899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8bc125899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8bc125899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8bc125899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8bc125899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8bc125899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8bc125899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8bc125899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8bc1258997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8bc1258997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8bc1258997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8bc1258997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8bc1258997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8bc1258997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8bc1258997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8bc1258997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8bc1258997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8bc1258997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8c547899a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8c547899a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8bc1258997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8bc1258997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8bc1258997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8bc1258997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8bc1258997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8bc1258997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8bc1258997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8bc1258997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8c547899a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8c547899a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8c547899a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8c547899a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8c547899a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8c547899a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8c547899a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8c547899a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8c547899a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8c547899a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8c547899a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8c547899a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 name="Shape 55"/>
        <p:cNvGrpSpPr/>
        <p:nvPr/>
      </p:nvGrpSpPr>
      <p:grpSpPr>
        <a:xfrm>
          <a:off x="0" y="0"/>
          <a:ext cx="0" cy="0"/>
          <a:chOff x="0" y="0"/>
          <a:chExt cx="0" cy="0"/>
        </a:xfrm>
      </p:grpSpPr>
      <p:sp>
        <p:nvSpPr>
          <p:cNvPr id="56" name="Google Shape;56;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7" name="Google Shape;57;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sp>
        <p:nvSpPr>
          <p:cNvPr id="60" name="Google Shape;60;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1" name="Google Shape;6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4" name="Google Shape;6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5" name="Google Shape;6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sp>
        <p:nvSpPr>
          <p:cNvPr id="67" name="Google Shape;67;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 name="Google Shape;68;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0" name="Google Shape;7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3" name="Google Shape;7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4" name="Shape 74"/>
        <p:cNvGrpSpPr/>
        <p:nvPr/>
      </p:nvGrpSpPr>
      <p:grpSpPr>
        <a:xfrm>
          <a:off x="0" y="0"/>
          <a:ext cx="0" cy="0"/>
          <a:chOff x="0" y="0"/>
          <a:chExt cx="0" cy="0"/>
        </a:xfrm>
      </p:grpSpPr>
      <p:sp>
        <p:nvSpPr>
          <p:cNvPr id="75" name="Google Shape;75;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6" name="Google Shape;76;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7" name="Google Shape;7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8" name="Shape 78"/>
        <p:cNvGrpSpPr/>
        <p:nvPr/>
      </p:nvGrpSpPr>
      <p:grpSpPr>
        <a:xfrm>
          <a:off x="0" y="0"/>
          <a:ext cx="0" cy="0"/>
          <a:chOff x="0" y="0"/>
          <a:chExt cx="0" cy="0"/>
        </a:xfrm>
      </p:grpSpPr>
      <p:sp>
        <p:nvSpPr>
          <p:cNvPr id="79" name="Google Shape;79;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0" name="Google Shape;8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4" name="Google Shape;84;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5" name="Google Shape;85;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6" name="Google Shape;8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 name="Shape 87"/>
        <p:cNvGrpSpPr/>
        <p:nvPr/>
      </p:nvGrpSpPr>
      <p:grpSpPr>
        <a:xfrm>
          <a:off x="0" y="0"/>
          <a:ext cx="0" cy="0"/>
          <a:chOff x="0" y="0"/>
          <a:chExt cx="0" cy="0"/>
        </a:xfrm>
      </p:grpSpPr>
      <p:sp>
        <p:nvSpPr>
          <p:cNvPr id="88" name="Google Shape;88;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89" name="Google Shape;8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0" name="Shape 90"/>
        <p:cNvGrpSpPr/>
        <p:nvPr/>
      </p:nvGrpSpPr>
      <p:grpSpPr>
        <a:xfrm>
          <a:off x="0" y="0"/>
          <a:ext cx="0" cy="0"/>
          <a:chOff x="0" y="0"/>
          <a:chExt cx="0" cy="0"/>
        </a:xfrm>
      </p:grpSpPr>
      <p:sp>
        <p:nvSpPr>
          <p:cNvPr id="91" name="Google Shape;91;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2" name="Google Shape;92;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93" name="Google Shape;9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 name="Shape 94"/>
        <p:cNvGrpSpPr/>
        <p:nvPr/>
      </p:nvGrpSpPr>
      <p:grpSpPr>
        <a:xfrm>
          <a:off x="0" y="0"/>
          <a:ext cx="0" cy="0"/>
          <a:chOff x="0" y="0"/>
          <a:chExt cx="0" cy="0"/>
        </a:xfrm>
      </p:grpSpPr>
      <p:sp>
        <p:nvSpPr>
          <p:cNvPr id="95" name="Google Shape;9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30.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54" name="Google Shape;54;p13"/>
          <p:cNvPicPr preferRelativeResize="0"/>
          <p:nvPr/>
        </p:nvPicPr>
        <p:blipFill>
          <a:blip r:embed="rId1">
            <a:alphaModFix amt="46000"/>
          </a:blip>
          <a:stretch>
            <a:fillRect/>
          </a:stretch>
        </p:blipFill>
        <p:spPr>
          <a:xfrm rot="-1525115">
            <a:off x="-1527723" y="-730849"/>
            <a:ext cx="3780121" cy="378012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25.png"/><Relationship Id="rId5"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5.jpg"/><Relationship Id="rId5" Type="http://schemas.openxmlformats.org/officeDocument/2006/relationships/image" Target="../media/image1.jpg"/><Relationship Id="rId6" Type="http://schemas.openxmlformats.org/officeDocument/2006/relationships/image" Target="../media/image29.jpg"/><Relationship Id="rId7"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3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hyperlink" Target="http://www.youtube.com/watch?v=tUjzHp1q6YU" TargetMode="External"/><Relationship Id="rId4" Type="http://schemas.openxmlformats.org/officeDocument/2006/relationships/image" Target="../media/image2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5.jpg"/><Relationship Id="rId5" Type="http://schemas.openxmlformats.org/officeDocument/2006/relationships/image" Target="../media/image1.jpg"/><Relationship Id="rId6" Type="http://schemas.openxmlformats.org/officeDocument/2006/relationships/image" Target="../media/image2.png"/><Relationship Id="rId7"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5"/>
          <p:cNvSpPr txBox="1"/>
          <p:nvPr>
            <p:ph type="ctrTitle"/>
          </p:nvPr>
        </p:nvSpPr>
        <p:spPr>
          <a:xfrm>
            <a:off x="269633" y="4002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chemeClr val="lt1"/>
                </a:solidFill>
                <a:latin typeface="Roboto Serif"/>
                <a:ea typeface="Roboto Serif"/>
                <a:cs typeface="Roboto Serif"/>
                <a:sym typeface="Roboto Serif"/>
              </a:rPr>
              <a:t>Lunar </a:t>
            </a:r>
            <a:r>
              <a:rPr b="1" lang="en">
                <a:solidFill>
                  <a:srgbClr val="FFD700"/>
                </a:solidFill>
                <a:latin typeface="Roboto Serif"/>
                <a:ea typeface="Roboto Serif"/>
                <a:cs typeface="Roboto Serif"/>
                <a:sym typeface="Roboto Serif"/>
              </a:rPr>
              <a:t>ROADSTER</a:t>
            </a:r>
            <a:endParaRPr b="1">
              <a:solidFill>
                <a:srgbClr val="FFD700"/>
              </a:solidFill>
              <a:latin typeface="Roboto Serif"/>
              <a:ea typeface="Roboto Serif"/>
              <a:cs typeface="Roboto Serif"/>
              <a:sym typeface="Roboto Serif"/>
            </a:endParaRPr>
          </a:p>
          <a:p>
            <a:pPr indent="0" lvl="0" marL="0" rtl="0" algn="ctr">
              <a:spcBef>
                <a:spcPts val="0"/>
              </a:spcBef>
              <a:spcAft>
                <a:spcPts val="0"/>
              </a:spcAft>
              <a:buNone/>
            </a:pPr>
            <a:r>
              <a:rPr lang="en" sz="2400">
                <a:solidFill>
                  <a:schemeClr val="lt1"/>
                </a:solidFill>
                <a:latin typeface="Roboto Serif Light"/>
                <a:ea typeface="Roboto Serif Light"/>
                <a:cs typeface="Roboto Serif Light"/>
                <a:sym typeface="Roboto Serif Light"/>
              </a:rPr>
              <a:t>(</a:t>
            </a:r>
            <a:r>
              <a:rPr lang="en" sz="2400">
                <a:solidFill>
                  <a:srgbClr val="FFD700"/>
                </a:solidFill>
                <a:latin typeface="Roboto Serif Light"/>
                <a:ea typeface="Roboto Serif Light"/>
                <a:cs typeface="Roboto Serif Light"/>
                <a:sym typeface="Roboto Serif Light"/>
              </a:rPr>
              <a:t>R</a:t>
            </a:r>
            <a:r>
              <a:rPr lang="en" sz="2400">
                <a:solidFill>
                  <a:schemeClr val="lt1"/>
                </a:solidFill>
                <a:latin typeface="Roboto Serif Light"/>
                <a:ea typeface="Roboto Serif Light"/>
                <a:cs typeface="Roboto Serif Light"/>
                <a:sym typeface="Roboto Serif Light"/>
              </a:rPr>
              <a:t>obotic </a:t>
            </a:r>
            <a:r>
              <a:rPr lang="en" sz="2400">
                <a:solidFill>
                  <a:srgbClr val="FFD700"/>
                </a:solidFill>
                <a:latin typeface="Roboto Serif Light"/>
                <a:ea typeface="Roboto Serif Light"/>
                <a:cs typeface="Roboto Serif Light"/>
                <a:sym typeface="Roboto Serif Light"/>
              </a:rPr>
              <a:t>O</a:t>
            </a:r>
            <a:r>
              <a:rPr lang="en" sz="2400">
                <a:solidFill>
                  <a:schemeClr val="lt1"/>
                </a:solidFill>
                <a:latin typeface="Roboto Serif Light"/>
                <a:ea typeface="Roboto Serif Light"/>
                <a:cs typeface="Roboto Serif Light"/>
                <a:sym typeface="Roboto Serif Light"/>
              </a:rPr>
              <a:t>perator for </a:t>
            </a:r>
            <a:r>
              <a:rPr lang="en" sz="2400">
                <a:solidFill>
                  <a:srgbClr val="FFD700"/>
                </a:solidFill>
                <a:latin typeface="Roboto Serif Light"/>
                <a:ea typeface="Roboto Serif Light"/>
                <a:cs typeface="Roboto Serif Light"/>
                <a:sym typeface="Roboto Serif Light"/>
              </a:rPr>
              <a:t>A</a:t>
            </a:r>
            <a:r>
              <a:rPr lang="en" sz="2400">
                <a:solidFill>
                  <a:schemeClr val="lt1"/>
                </a:solidFill>
                <a:latin typeface="Roboto Serif Light"/>
                <a:ea typeface="Roboto Serif Light"/>
                <a:cs typeface="Roboto Serif Light"/>
                <a:sym typeface="Roboto Serif Light"/>
              </a:rPr>
              <a:t>utonomous </a:t>
            </a:r>
            <a:r>
              <a:rPr lang="en" sz="2400">
                <a:solidFill>
                  <a:srgbClr val="FFD700"/>
                </a:solidFill>
                <a:highlight>
                  <a:srgbClr val="000000"/>
                </a:highlight>
                <a:latin typeface="Roboto Serif Light"/>
                <a:ea typeface="Roboto Serif Light"/>
                <a:cs typeface="Roboto Serif Light"/>
                <a:sym typeface="Roboto Serif Light"/>
              </a:rPr>
              <a:t>D</a:t>
            </a:r>
            <a:r>
              <a:rPr lang="en" sz="2400">
                <a:solidFill>
                  <a:schemeClr val="lt1"/>
                </a:solidFill>
                <a:latin typeface="Roboto Serif Light"/>
                <a:ea typeface="Roboto Serif Light"/>
                <a:cs typeface="Roboto Serif Light"/>
                <a:sym typeface="Roboto Serif Light"/>
              </a:rPr>
              <a:t>evelopment of </a:t>
            </a:r>
            <a:r>
              <a:rPr lang="en" sz="2400">
                <a:solidFill>
                  <a:srgbClr val="FFD700"/>
                </a:solidFill>
                <a:latin typeface="Roboto Serif Light"/>
                <a:ea typeface="Roboto Serif Light"/>
                <a:cs typeface="Roboto Serif Light"/>
                <a:sym typeface="Roboto Serif Light"/>
              </a:rPr>
              <a:t>S</a:t>
            </a:r>
            <a:r>
              <a:rPr lang="en" sz="2400">
                <a:solidFill>
                  <a:schemeClr val="lt1"/>
                </a:solidFill>
                <a:latin typeface="Roboto Serif Light"/>
                <a:ea typeface="Roboto Serif Light"/>
                <a:cs typeface="Roboto Serif Light"/>
                <a:sym typeface="Roboto Serif Light"/>
              </a:rPr>
              <a:t>urface </a:t>
            </a:r>
            <a:r>
              <a:rPr lang="en" sz="2400">
                <a:solidFill>
                  <a:srgbClr val="FFD700"/>
                </a:solidFill>
                <a:latin typeface="Roboto Serif Light"/>
                <a:ea typeface="Roboto Serif Light"/>
                <a:cs typeface="Roboto Serif Light"/>
                <a:sym typeface="Roboto Serif Light"/>
              </a:rPr>
              <a:t>T</a:t>
            </a:r>
            <a:r>
              <a:rPr lang="en" sz="2400">
                <a:solidFill>
                  <a:schemeClr val="lt1"/>
                </a:solidFill>
                <a:latin typeface="Roboto Serif Light"/>
                <a:ea typeface="Roboto Serif Light"/>
                <a:cs typeface="Roboto Serif Light"/>
                <a:sym typeface="Roboto Serif Light"/>
              </a:rPr>
              <a:t>rails and </a:t>
            </a:r>
            <a:r>
              <a:rPr lang="en" sz="2400">
                <a:solidFill>
                  <a:srgbClr val="FFD700"/>
                </a:solidFill>
                <a:latin typeface="Roboto Serif Light"/>
                <a:ea typeface="Roboto Serif Light"/>
                <a:cs typeface="Roboto Serif Light"/>
                <a:sym typeface="Roboto Serif Light"/>
              </a:rPr>
              <a:t>E</a:t>
            </a:r>
            <a:r>
              <a:rPr lang="en" sz="2400">
                <a:solidFill>
                  <a:schemeClr val="lt1"/>
                </a:solidFill>
                <a:latin typeface="Roboto Serif Light"/>
                <a:ea typeface="Roboto Serif Light"/>
                <a:cs typeface="Roboto Serif Light"/>
                <a:sym typeface="Roboto Serif Light"/>
              </a:rPr>
              <a:t>xploration </a:t>
            </a:r>
            <a:r>
              <a:rPr lang="en" sz="2400">
                <a:solidFill>
                  <a:srgbClr val="FFD700"/>
                </a:solidFill>
                <a:latin typeface="Roboto Serif Light"/>
                <a:ea typeface="Roboto Serif Light"/>
                <a:cs typeface="Roboto Serif Light"/>
                <a:sym typeface="Roboto Serif Light"/>
              </a:rPr>
              <a:t>R</a:t>
            </a:r>
            <a:r>
              <a:rPr lang="en" sz="2400">
                <a:solidFill>
                  <a:schemeClr val="lt1"/>
                </a:solidFill>
                <a:latin typeface="Roboto Serif Light"/>
                <a:ea typeface="Roboto Serif Light"/>
                <a:cs typeface="Roboto Serif Light"/>
                <a:sym typeface="Roboto Serif Light"/>
              </a:rPr>
              <a:t>outes)</a:t>
            </a:r>
            <a:endParaRPr sz="2400">
              <a:solidFill>
                <a:schemeClr val="lt1"/>
              </a:solidFill>
              <a:latin typeface="Roboto Serif Light"/>
              <a:ea typeface="Roboto Serif Light"/>
              <a:cs typeface="Roboto Serif Light"/>
              <a:sym typeface="Roboto Serif Light"/>
            </a:endParaRPr>
          </a:p>
        </p:txBody>
      </p:sp>
      <p:pic>
        <p:nvPicPr>
          <p:cNvPr id="101" name="Google Shape;101;p25"/>
          <p:cNvPicPr preferRelativeResize="0"/>
          <p:nvPr/>
        </p:nvPicPr>
        <p:blipFill>
          <a:blip r:embed="rId3">
            <a:alphaModFix amt="63000"/>
          </a:blip>
          <a:stretch>
            <a:fillRect/>
          </a:stretch>
        </p:blipFill>
        <p:spPr>
          <a:xfrm>
            <a:off x="152400" y="3798100"/>
            <a:ext cx="1260824" cy="1258725"/>
          </a:xfrm>
          <a:prstGeom prst="rect">
            <a:avLst/>
          </a:prstGeom>
          <a:noFill/>
          <a:ln>
            <a:noFill/>
          </a:ln>
        </p:spPr>
      </p:pic>
      <p:sp>
        <p:nvSpPr>
          <p:cNvPr id="102" name="Google Shape;102;p2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103" name="Google Shape;103;p25"/>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pic>
        <p:nvPicPr>
          <p:cNvPr id="104" name="Google Shape;104;p25"/>
          <p:cNvPicPr preferRelativeResize="0"/>
          <p:nvPr/>
        </p:nvPicPr>
        <p:blipFill>
          <a:blip r:embed="rId4">
            <a:alphaModFix/>
          </a:blip>
          <a:stretch>
            <a:fillRect/>
          </a:stretch>
        </p:blipFill>
        <p:spPr>
          <a:xfrm>
            <a:off x="7902400" y="152389"/>
            <a:ext cx="1118751" cy="1043361"/>
          </a:xfrm>
          <a:prstGeom prst="rect">
            <a:avLst/>
          </a:prstGeom>
          <a:noFill/>
          <a:ln>
            <a:noFill/>
          </a:ln>
        </p:spPr>
      </p:pic>
      <p:sp>
        <p:nvSpPr>
          <p:cNvPr id="105" name="Google Shape;10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6" name="Google Shape;106;p25"/>
          <p:cNvSpPr txBox="1"/>
          <p:nvPr/>
        </p:nvSpPr>
        <p:spPr>
          <a:xfrm>
            <a:off x="1740300" y="4454275"/>
            <a:ext cx="5663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300">
                <a:solidFill>
                  <a:schemeClr val="lt1"/>
                </a:solidFill>
                <a:latin typeface="Lora Medium"/>
                <a:ea typeface="Lora Medium"/>
                <a:cs typeface="Lora Medium"/>
                <a:sym typeface="Lora Medium"/>
              </a:rPr>
              <a:t>“Starting with a foothold on the Moon, we pave the way to the cosmos”</a:t>
            </a:r>
            <a:endParaRPr i="1" sz="1300">
              <a:solidFill>
                <a:schemeClr val="lt1"/>
              </a:solidFill>
              <a:latin typeface="Lora Medium"/>
              <a:ea typeface="Lora Medium"/>
              <a:cs typeface="Lora Medium"/>
              <a:sym typeface="Lora Medium"/>
            </a:endParaRPr>
          </a:p>
        </p:txBody>
      </p:sp>
      <p:pic>
        <p:nvPicPr>
          <p:cNvPr id="107" name="Google Shape;107;p25" title="Pic.jpg"/>
          <p:cNvPicPr preferRelativeResize="0"/>
          <p:nvPr/>
        </p:nvPicPr>
        <p:blipFill>
          <a:blip r:embed="rId5">
            <a:alphaModFix/>
          </a:blip>
          <a:stretch>
            <a:fillRect/>
          </a:stretch>
        </p:blipFill>
        <p:spPr>
          <a:xfrm>
            <a:off x="3319551" y="2452800"/>
            <a:ext cx="2504908" cy="2001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ph type="title"/>
          </p:nvPr>
        </p:nvSpPr>
        <p:spPr>
          <a:xfrm>
            <a:off x="354475" y="443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FFD700"/>
                </a:solidFill>
                <a:latin typeface="Roboto Serif"/>
                <a:ea typeface="Roboto Serif"/>
                <a:cs typeface="Roboto Serif"/>
                <a:sym typeface="Roboto Serif"/>
              </a:rPr>
              <a:t>NASA-STD-8739.10:</a:t>
            </a:r>
            <a:r>
              <a:rPr b="1" lang="en">
                <a:solidFill>
                  <a:srgbClr val="FFD700"/>
                </a:solidFill>
                <a:latin typeface="Roboto Serif"/>
                <a:ea typeface="Roboto Serif"/>
                <a:cs typeface="Roboto Serif"/>
                <a:sym typeface="Roboto Serif"/>
              </a:rPr>
              <a:t>: </a:t>
            </a:r>
            <a:r>
              <a:rPr b="1" lang="en">
                <a:solidFill>
                  <a:schemeClr val="lt1"/>
                </a:solidFill>
                <a:latin typeface="Roboto Serif"/>
                <a:ea typeface="Roboto Serif"/>
                <a:cs typeface="Roboto Serif"/>
                <a:sym typeface="Roboto Serif"/>
              </a:rPr>
              <a:t>Application to project</a:t>
            </a:r>
            <a:endParaRPr b="1">
              <a:solidFill>
                <a:schemeClr val="lt1"/>
              </a:solidFill>
              <a:latin typeface="Roboto Serif"/>
              <a:ea typeface="Roboto Serif"/>
              <a:cs typeface="Roboto Serif"/>
              <a:sym typeface="Roboto Serif"/>
            </a:endParaRPr>
          </a:p>
        </p:txBody>
      </p:sp>
      <p:sp>
        <p:nvSpPr>
          <p:cNvPr id="190" name="Google Shape;190;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91" name="Google Shape;191;p34"/>
          <p:cNvSpPr txBox="1"/>
          <p:nvPr/>
        </p:nvSpPr>
        <p:spPr>
          <a:xfrm>
            <a:off x="354475" y="617050"/>
            <a:ext cx="8118000" cy="137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chemeClr val="lt1"/>
                </a:solidFill>
                <a:latin typeface="Roboto Serif"/>
                <a:ea typeface="Roboto Serif"/>
                <a:cs typeface="Roboto Serif"/>
                <a:sym typeface="Roboto Serif"/>
              </a:rPr>
              <a:t>Counterfeit Avoidance: </a:t>
            </a:r>
            <a:r>
              <a:rPr lang="en" sz="1500">
                <a:solidFill>
                  <a:schemeClr val="lt1"/>
                </a:solidFill>
                <a:latin typeface="Roboto Serif"/>
                <a:ea typeface="Roboto Serif"/>
                <a:cs typeface="Roboto Serif"/>
                <a:sym typeface="Roboto Serif"/>
              </a:rPr>
              <a:t>We strictly </a:t>
            </a:r>
            <a:r>
              <a:rPr lang="en" sz="1500">
                <a:solidFill>
                  <a:schemeClr val="lt1"/>
                </a:solidFill>
                <a:latin typeface="Roboto Serif"/>
                <a:ea typeface="Roboto Serif"/>
                <a:cs typeface="Roboto Serif"/>
                <a:sym typeface="Roboto Serif"/>
              </a:rPr>
              <a:t>controlled</a:t>
            </a:r>
            <a:r>
              <a:rPr lang="en" sz="1500">
                <a:solidFill>
                  <a:schemeClr val="lt1"/>
                </a:solidFill>
                <a:latin typeface="Roboto Serif"/>
                <a:ea typeface="Roboto Serif"/>
                <a:cs typeface="Roboto Serif"/>
                <a:sym typeface="Roboto Serif"/>
              </a:rPr>
              <a:t> our supply chain, ensuring all computers, microprocessors, and motor drivers were procured from reputable distributors to guarantee quality and avoid system failure</a:t>
            </a:r>
            <a:endParaRPr sz="1500">
              <a:solidFill>
                <a:schemeClr val="lt1"/>
              </a:solidFill>
              <a:latin typeface="Roboto Serif"/>
              <a:ea typeface="Roboto Serif"/>
              <a:cs typeface="Roboto Serif"/>
              <a:sym typeface="Roboto Serif"/>
            </a:endParaRPr>
          </a:p>
          <a:p>
            <a:pPr indent="0" lvl="0" marL="0" rtl="0" algn="l">
              <a:lnSpc>
                <a:spcPct val="115000"/>
              </a:lnSpc>
              <a:spcBef>
                <a:spcPts val="700"/>
              </a:spcBef>
              <a:spcAft>
                <a:spcPts val="700"/>
              </a:spcAft>
              <a:buNone/>
            </a:pPr>
            <a:r>
              <a:t/>
            </a:r>
            <a:endParaRPr sz="1500">
              <a:solidFill>
                <a:schemeClr val="lt1"/>
              </a:solidFill>
              <a:latin typeface="Roboto Serif"/>
              <a:ea typeface="Roboto Serif"/>
              <a:cs typeface="Roboto Serif"/>
              <a:sym typeface="Roboto Serif"/>
            </a:endParaRPr>
          </a:p>
        </p:txBody>
      </p:sp>
      <p:pic>
        <p:nvPicPr>
          <p:cNvPr id="192" name="Google Shape;192;p34"/>
          <p:cNvPicPr preferRelativeResize="0"/>
          <p:nvPr/>
        </p:nvPicPr>
        <p:blipFill>
          <a:blip r:embed="rId3">
            <a:alphaModFix/>
          </a:blip>
          <a:stretch>
            <a:fillRect/>
          </a:stretch>
        </p:blipFill>
        <p:spPr>
          <a:xfrm>
            <a:off x="614425" y="1795475"/>
            <a:ext cx="4314375" cy="1060775"/>
          </a:xfrm>
          <a:prstGeom prst="rect">
            <a:avLst/>
          </a:prstGeom>
          <a:noFill/>
          <a:ln>
            <a:noFill/>
          </a:ln>
        </p:spPr>
      </p:pic>
      <p:pic>
        <p:nvPicPr>
          <p:cNvPr id="193" name="Google Shape;193;p34"/>
          <p:cNvPicPr preferRelativeResize="0"/>
          <p:nvPr/>
        </p:nvPicPr>
        <p:blipFill>
          <a:blip r:embed="rId4">
            <a:alphaModFix/>
          </a:blip>
          <a:stretch>
            <a:fillRect/>
          </a:stretch>
        </p:blipFill>
        <p:spPr>
          <a:xfrm>
            <a:off x="5295900" y="1549563"/>
            <a:ext cx="2952750" cy="1552575"/>
          </a:xfrm>
          <a:prstGeom prst="rect">
            <a:avLst/>
          </a:prstGeom>
          <a:noFill/>
          <a:ln>
            <a:noFill/>
          </a:ln>
        </p:spPr>
      </p:pic>
      <p:pic>
        <p:nvPicPr>
          <p:cNvPr id="194" name="Google Shape;194;p34"/>
          <p:cNvPicPr preferRelativeResize="0"/>
          <p:nvPr/>
        </p:nvPicPr>
        <p:blipFill>
          <a:blip r:embed="rId5">
            <a:alphaModFix/>
          </a:blip>
          <a:stretch>
            <a:fillRect/>
          </a:stretch>
        </p:blipFill>
        <p:spPr>
          <a:xfrm>
            <a:off x="3028400" y="3320275"/>
            <a:ext cx="3087201" cy="17365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ph type="title"/>
          </p:nvPr>
        </p:nvSpPr>
        <p:spPr>
          <a:xfrm>
            <a:off x="354475" y="443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FFD700"/>
                </a:solidFill>
                <a:latin typeface="Roboto Serif"/>
                <a:ea typeface="Roboto Serif"/>
                <a:cs typeface="Roboto Serif"/>
                <a:sym typeface="Roboto Serif"/>
              </a:rPr>
              <a:t>NASA-STD-8739.10:</a:t>
            </a:r>
            <a:r>
              <a:rPr b="1" lang="en">
                <a:solidFill>
                  <a:srgbClr val="FFD700"/>
                </a:solidFill>
                <a:latin typeface="Roboto Serif"/>
                <a:ea typeface="Roboto Serif"/>
                <a:cs typeface="Roboto Serif"/>
                <a:sym typeface="Roboto Serif"/>
              </a:rPr>
              <a:t> </a:t>
            </a:r>
            <a:r>
              <a:rPr b="1" lang="en">
                <a:solidFill>
                  <a:schemeClr val="lt1"/>
                </a:solidFill>
                <a:latin typeface="Roboto Serif"/>
                <a:ea typeface="Roboto Serif"/>
                <a:cs typeface="Roboto Serif"/>
                <a:sym typeface="Roboto Serif"/>
              </a:rPr>
              <a:t>Application to project</a:t>
            </a:r>
            <a:endParaRPr b="1">
              <a:solidFill>
                <a:schemeClr val="lt1"/>
              </a:solidFill>
              <a:latin typeface="Roboto Serif"/>
              <a:ea typeface="Roboto Serif"/>
              <a:cs typeface="Roboto Serif"/>
              <a:sym typeface="Roboto Serif"/>
            </a:endParaRPr>
          </a:p>
        </p:txBody>
      </p:sp>
      <p:sp>
        <p:nvSpPr>
          <p:cNvPr id="200" name="Google Shape;20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01" name="Google Shape;201;p35"/>
          <p:cNvSpPr txBox="1"/>
          <p:nvPr/>
        </p:nvSpPr>
        <p:spPr>
          <a:xfrm>
            <a:off x="354475" y="617050"/>
            <a:ext cx="8118000" cy="25974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lt1"/>
              </a:buClr>
              <a:buSzPts val="1500"/>
              <a:buFont typeface="Roboto Serif"/>
              <a:buChar char="●"/>
            </a:pPr>
            <a:r>
              <a:rPr b="1" lang="en" sz="1500">
                <a:solidFill>
                  <a:schemeClr val="lt1"/>
                </a:solidFill>
                <a:latin typeface="Roboto Serif"/>
                <a:ea typeface="Roboto Serif"/>
                <a:cs typeface="Roboto Serif"/>
                <a:sym typeface="Roboto Serif"/>
              </a:rPr>
              <a:t>Derating:</a:t>
            </a:r>
            <a:r>
              <a:rPr lang="en" sz="1500">
                <a:solidFill>
                  <a:schemeClr val="lt1"/>
                </a:solidFill>
                <a:latin typeface="Roboto Serif"/>
                <a:ea typeface="Roboto Serif"/>
                <a:cs typeface="Roboto Serif"/>
                <a:sym typeface="Roboto Serif"/>
              </a:rPr>
              <a:t> We applied this by ensuring our motor controllers and power electronics are oversized for the maximum continuous loads expected, extending their operational life on the lunar surface</a:t>
            </a:r>
            <a:endParaRPr sz="1500">
              <a:solidFill>
                <a:schemeClr val="lt1"/>
              </a:solidFill>
              <a:latin typeface="Roboto Serif"/>
              <a:ea typeface="Roboto Serif"/>
              <a:cs typeface="Roboto Serif"/>
              <a:sym typeface="Roboto Serif"/>
            </a:endParaRPr>
          </a:p>
          <a:p>
            <a:pPr indent="0" lvl="0" marL="457200" rtl="0" algn="l">
              <a:lnSpc>
                <a:spcPct val="115000"/>
              </a:lnSpc>
              <a:spcBef>
                <a:spcPts val="700"/>
              </a:spcBef>
              <a:spcAft>
                <a:spcPts val="0"/>
              </a:spcAft>
              <a:buNone/>
            </a:pPr>
            <a:r>
              <a:t/>
            </a:r>
            <a:endParaRPr sz="1500">
              <a:solidFill>
                <a:schemeClr val="lt1"/>
              </a:solidFill>
              <a:latin typeface="Roboto Serif"/>
              <a:ea typeface="Roboto Serif"/>
              <a:cs typeface="Roboto Serif"/>
              <a:sym typeface="Roboto Serif"/>
            </a:endParaRPr>
          </a:p>
          <a:p>
            <a:pPr indent="-323850" lvl="0" marL="457200" rtl="0" algn="l">
              <a:lnSpc>
                <a:spcPct val="115000"/>
              </a:lnSpc>
              <a:spcBef>
                <a:spcPts val="700"/>
              </a:spcBef>
              <a:spcAft>
                <a:spcPts val="0"/>
              </a:spcAft>
              <a:buClr>
                <a:schemeClr val="lt1"/>
              </a:buClr>
              <a:buSzPts val="1500"/>
              <a:buFont typeface="Roboto Serif"/>
              <a:buChar char="●"/>
            </a:pPr>
            <a:r>
              <a:rPr b="1" lang="en" sz="1500">
                <a:solidFill>
                  <a:schemeClr val="lt1"/>
                </a:solidFill>
                <a:latin typeface="Roboto Serif"/>
                <a:ea typeface="Roboto Serif"/>
                <a:cs typeface="Roboto Serif"/>
                <a:sym typeface="Roboto Serif"/>
              </a:rPr>
              <a:t>Documentation</a:t>
            </a:r>
            <a:r>
              <a:rPr lang="en" sz="1500">
                <a:solidFill>
                  <a:schemeClr val="lt1"/>
                </a:solidFill>
                <a:latin typeface="Roboto Serif"/>
                <a:ea typeface="Roboto Serif"/>
                <a:cs typeface="Roboto Serif"/>
                <a:sym typeface="Roboto Serif"/>
              </a:rPr>
              <a:t>: We applied the principle of the </a:t>
            </a:r>
            <a:r>
              <a:rPr b="1" lang="en" sz="1500">
                <a:solidFill>
                  <a:schemeClr val="lt1"/>
                </a:solidFill>
                <a:latin typeface="Roboto Serif"/>
                <a:ea typeface="Roboto Serif"/>
                <a:cs typeface="Roboto Serif"/>
                <a:sym typeface="Roboto Serif"/>
              </a:rPr>
              <a:t>As Built Parts List (ABPL)</a:t>
            </a:r>
            <a:r>
              <a:rPr lang="en" sz="1500">
                <a:solidFill>
                  <a:schemeClr val="lt1"/>
                </a:solidFill>
                <a:latin typeface="Roboto Serif"/>
                <a:ea typeface="Roboto Serif"/>
                <a:cs typeface="Roboto Serif"/>
                <a:sym typeface="Roboto Serif"/>
              </a:rPr>
              <a:t> by meticulously recording the manufacturer, part number, and purchase date for every electronic component used in the final rover build for future reference and failure analysis</a:t>
            </a:r>
            <a:endParaRPr sz="1500">
              <a:solidFill>
                <a:schemeClr val="lt1"/>
              </a:solidFill>
              <a:latin typeface="Roboto Serif"/>
              <a:ea typeface="Roboto Serif"/>
              <a:cs typeface="Roboto Serif"/>
              <a:sym typeface="Roboto Serif"/>
            </a:endParaRPr>
          </a:p>
        </p:txBody>
      </p:sp>
      <p:pic>
        <p:nvPicPr>
          <p:cNvPr id="202" name="Google Shape;202;p35"/>
          <p:cNvPicPr preferRelativeResize="0"/>
          <p:nvPr/>
        </p:nvPicPr>
        <p:blipFill>
          <a:blip r:embed="rId3">
            <a:alphaModFix/>
          </a:blip>
          <a:stretch>
            <a:fillRect/>
          </a:stretch>
        </p:blipFill>
        <p:spPr>
          <a:xfrm>
            <a:off x="2725263" y="3214450"/>
            <a:ext cx="3376425" cy="1624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354475" y="443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FFD700"/>
                </a:solidFill>
                <a:latin typeface="Roboto Serif"/>
                <a:ea typeface="Roboto Serif"/>
                <a:cs typeface="Roboto Serif"/>
                <a:sym typeface="Roboto Serif"/>
              </a:rPr>
              <a:t>NASA-STD-8739.10:</a:t>
            </a:r>
            <a:r>
              <a:rPr b="1" lang="en">
                <a:solidFill>
                  <a:srgbClr val="FFD700"/>
                </a:solidFill>
                <a:latin typeface="Roboto Serif"/>
                <a:ea typeface="Roboto Serif"/>
                <a:cs typeface="Roboto Serif"/>
                <a:sym typeface="Roboto Serif"/>
              </a:rPr>
              <a:t> </a:t>
            </a:r>
            <a:r>
              <a:rPr b="1" lang="en">
                <a:solidFill>
                  <a:schemeClr val="lt1"/>
                </a:solidFill>
                <a:latin typeface="Roboto Serif"/>
                <a:ea typeface="Roboto Serif"/>
                <a:cs typeface="Roboto Serif"/>
                <a:sym typeface="Roboto Serif"/>
              </a:rPr>
              <a:t>Application to project</a:t>
            </a:r>
            <a:endParaRPr b="1">
              <a:solidFill>
                <a:schemeClr val="lt1"/>
              </a:solidFill>
              <a:latin typeface="Roboto Serif"/>
              <a:ea typeface="Roboto Serif"/>
              <a:cs typeface="Roboto Serif"/>
              <a:sym typeface="Roboto Serif"/>
            </a:endParaRPr>
          </a:p>
        </p:txBody>
      </p:sp>
      <p:sp>
        <p:nvSpPr>
          <p:cNvPr id="208" name="Google Shape;20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09" name="Google Shape;209;p36"/>
          <p:cNvSpPr txBox="1"/>
          <p:nvPr/>
        </p:nvSpPr>
        <p:spPr>
          <a:xfrm>
            <a:off x="120700" y="617050"/>
            <a:ext cx="8520600" cy="681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lt1"/>
              </a:buClr>
              <a:buSzPts val="1500"/>
              <a:buFont typeface="Roboto Serif"/>
              <a:buChar char="●"/>
            </a:pPr>
            <a:r>
              <a:rPr b="1" lang="en" sz="1500">
                <a:solidFill>
                  <a:schemeClr val="lt1"/>
                </a:solidFill>
                <a:latin typeface="Roboto Serif"/>
                <a:ea typeface="Roboto Serif"/>
                <a:cs typeface="Roboto Serif"/>
                <a:sym typeface="Roboto Serif"/>
              </a:rPr>
              <a:t>Environment Control: </a:t>
            </a:r>
            <a:r>
              <a:rPr lang="en" sz="1500">
                <a:solidFill>
                  <a:schemeClr val="lt1"/>
                </a:solidFill>
                <a:latin typeface="Roboto Serif"/>
                <a:ea typeface="Roboto Serif"/>
                <a:cs typeface="Roboto Serif"/>
                <a:sym typeface="Roboto Serif"/>
              </a:rPr>
              <a:t>We ensured critical parts (motor drivers, GPU, etc.) are temperature controlled by providing adequate cooling</a:t>
            </a:r>
            <a:endParaRPr/>
          </a:p>
        </p:txBody>
      </p:sp>
      <p:pic>
        <p:nvPicPr>
          <p:cNvPr id="210" name="Google Shape;210;p36"/>
          <p:cNvPicPr preferRelativeResize="0"/>
          <p:nvPr/>
        </p:nvPicPr>
        <p:blipFill>
          <a:blip r:embed="rId3">
            <a:alphaModFix/>
          </a:blip>
          <a:stretch>
            <a:fillRect/>
          </a:stretch>
        </p:blipFill>
        <p:spPr>
          <a:xfrm>
            <a:off x="1983424" y="1580325"/>
            <a:ext cx="4795149" cy="32670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16" name="Google Shape;216;p37"/>
          <p:cNvSpPr txBox="1"/>
          <p:nvPr>
            <p:ph type="title"/>
          </p:nvPr>
        </p:nvSpPr>
        <p:spPr>
          <a:xfrm>
            <a:off x="311700" y="1416150"/>
            <a:ext cx="8520600" cy="23112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SzPts val="990"/>
              <a:buNone/>
            </a:pPr>
            <a:r>
              <a:rPr b="1" lang="en" sz="4220">
                <a:solidFill>
                  <a:srgbClr val="FFD700"/>
                </a:solidFill>
                <a:latin typeface="Roboto Serif"/>
                <a:ea typeface="Roboto Serif"/>
                <a:cs typeface="Roboto Serif"/>
                <a:sym typeface="Roboto Serif"/>
              </a:rPr>
              <a:t>NASA/TP—2006–214605</a:t>
            </a:r>
            <a:endParaRPr b="1" sz="4220">
              <a:solidFill>
                <a:srgbClr val="FFD700"/>
              </a:solidFill>
              <a:latin typeface="Roboto Serif"/>
              <a:ea typeface="Roboto Serif"/>
              <a:cs typeface="Roboto Serif"/>
              <a:sym typeface="Roboto Serif"/>
            </a:endParaRPr>
          </a:p>
          <a:p>
            <a:pPr indent="0" lvl="0" marL="0" rtl="0" algn="ctr">
              <a:spcBef>
                <a:spcPts val="0"/>
              </a:spcBef>
              <a:spcAft>
                <a:spcPts val="0"/>
              </a:spcAft>
              <a:buClr>
                <a:schemeClr val="dk1"/>
              </a:buClr>
              <a:buSzPts val="1100"/>
              <a:buFont typeface="Arial"/>
              <a:buNone/>
            </a:pPr>
            <a:r>
              <a:rPr b="1" lang="en" sz="2820">
                <a:solidFill>
                  <a:schemeClr val="lt1"/>
                </a:solidFill>
                <a:latin typeface="Roboto Serif"/>
                <a:ea typeface="Roboto Serif"/>
                <a:cs typeface="Roboto Serif"/>
                <a:sym typeface="Roboto Serif"/>
              </a:rPr>
              <a:t>Lunar Regolith Simulant Materials:</a:t>
            </a:r>
            <a:endParaRPr b="1" sz="2820">
              <a:solidFill>
                <a:schemeClr val="lt1"/>
              </a:solidFill>
              <a:latin typeface="Roboto Serif"/>
              <a:ea typeface="Roboto Serif"/>
              <a:cs typeface="Roboto Serif"/>
              <a:sym typeface="Roboto Serif"/>
            </a:endParaRPr>
          </a:p>
          <a:p>
            <a:pPr indent="0" lvl="0" marL="0" rtl="0" algn="ctr">
              <a:spcBef>
                <a:spcPts val="0"/>
              </a:spcBef>
              <a:spcAft>
                <a:spcPts val="0"/>
              </a:spcAft>
              <a:buClr>
                <a:schemeClr val="dk1"/>
              </a:buClr>
              <a:buSzPts val="1100"/>
              <a:buFont typeface="Arial"/>
              <a:buNone/>
            </a:pPr>
            <a:r>
              <a:rPr b="1" lang="en" sz="2820">
                <a:solidFill>
                  <a:schemeClr val="lt1"/>
                </a:solidFill>
                <a:latin typeface="Roboto Serif"/>
                <a:ea typeface="Roboto Serif"/>
                <a:cs typeface="Roboto Serif"/>
                <a:sym typeface="Roboto Serif"/>
              </a:rPr>
              <a:t>Recommendations for Standardization,</a:t>
            </a:r>
            <a:endParaRPr b="1" sz="2820">
              <a:solidFill>
                <a:schemeClr val="lt1"/>
              </a:solidFill>
              <a:latin typeface="Roboto Serif"/>
              <a:ea typeface="Roboto Serif"/>
              <a:cs typeface="Roboto Serif"/>
              <a:sym typeface="Roboto Serif"/>
            </a:endParaRPr>
          </a:p>
          <a:p>
            <a:pPr indent="0" lvl="0" marL="0" marR="0" rtl="0" algn="ctr">
              <a:lnSpc>
                <a:spcPct val="100000"/>
              </a:lnSpc>
              <a:spcBef>
                <a:spcPts val="0"/>
              </a:spcBef>
              <a:spcAft>
                <a:spcPts val="0"/>
              </a:spcAft>
              <a:buSzPts val="990"/>
              <a:buNone/>
            </a:pPr>
            <a:r>
              <a:rPr b="1" lang="en" sz="2820">
                <a:solidFill>
                  <a:schemeClr val="lt1"/>
                </a:solidFill>
                <a:latin typeface="Roboto Serif"/>
                <a:ea typeface="Roboto Serif"/>
                <a:cs typeface="Roboto Serif"/>
                <a:sym typeface="Roboto Serif"/>
              </a:rPr>
              <a:t>Production, and Usage</a:t>
            </a:r>
            <a:endParaRPr b="1" sz="2820">
              <a:solidFill>
                <a:schemeClr val="lt1"/>
              </a:solidFill>
              <a:latin typeface="Roboto Serif"/>
              <a:ea typeface="Roboto Serif"/>
              <a:cs typeface="Roboto Serif"/>
              <a:sym typeface="Roboto Serif"/>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8"/>
          <p:cNvSpPr txBox="1"/>
          <p:nvPr>
            <p:ph type="title"/>
          </p:nvPr>
        </p:nvSpPr>
        <p:spPr>
          <a:xfrm>
            <a:off x="354475" y="443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FFD700"/>
                </a:solidFill>
                <a:latin typeface="Roboto Serif"/>
                <a:ea typeface="Roboto Serif"/>
                <a:cs typeface="Roboto Serif"/>
                <a:sym typeface="Roboto Serif"/>
              </a:rPr>
              <a:t>NASA/TP—2006–214605</a:t>
            </a:r>
            <a:r>
              <a:rPr b="1" lang="en">
                <a:solidFill>
                  <a:srgbClr val="FFD700"/>
                </a:solidFill>
                <a:latin typeface="Roboto Serif"/>
                <a:ea typeface="Roboto Serif"/>
                <a:cs typeface="Roboto Serif"/>
                <a:sym typeface="Roboto Serif"/>
              </a:rPr>
              <a:t>: </a:t>
            </a:r>
            <a:r>
              <a:rPr b="1" lang="en">
                <a:solidFill>
                  <a:schemeClr val="lt1"/>
                </a:solidFill>
                <a:latin typeface="Roboto Serif"/>
                <a:ea typeface="Roboto Serif"/>
                <a:cs typeface="Roboto Serif"/>
                <a:sym typeface="Roboto Serif"/>
              </a:rPr>
              <a:t>What is it about?</a:t>
            </a:r>
            <a:endParaRPr b="1">
              <a:solidFill>
                <a:schemeClr val="lt1"/>
              </a:solidFill>
              <a:latin typeface="Roboto Serif"/>
              <a:ea typeface="Roboto Serif"/>
              <a:cs typeface="Roboto Serif"/>
              <a:sym typeface="Roboto Serif"/>
            </a:endParaRPr>
          </a:p>
        </p:txBody>
      </p:sp>
      <p:sp>
        <p:nvSpPr>
          <p:cNvPr id="222" name="Google Shape;222;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23" name="Google Shape;223;p38"/>
          <p:cNvSpPr txBox="1"/>
          <p:nvPr/>
        </p:nvSpPr>
        <p:spPr>
          <a:xfrm>
            <a:off x="354475" y="617050"/>
            <a:ext cx="3671700" cy="42204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FFFFFF"/>
              </a:buClr>
              <a:buSzPts val="1500"/>
              <a:buFont typeface="Roboto Serif"/>
              <a:buChar char="●"/>
            </a:pPr>
            <a:r>
              <a:rPr lang="en" sz="1500">
                <a:solidFill>
                  <a:srgbClr val="FFFFFF"/>
                </a:solidFill>
                <a:latin typeface="Roboto Serif"/>
                <a:ea typeface="Roboto Serif"/>
                <a:cs typeface="Roboto Serif"/>
                <a:sym typeface="Roboto Serif"/>
              </a:rPr>
              <a:t>Standardizing lunar regolith simulants (</a:t>
            </a:r>
            <a:r>
              <a:rPr lang="en" sz="1500">
                <a:solidFill>
                  <a:srgbClr val="FF0000"/>
                </a:solidFill>
                <a:latin typeface="Roboto Serif"/>
                <a:ea typeface="Roboto Serif"/>
                <a:cs typeface="Roboto Serif"/>
                <a:sym typeface="Roboto Serif"/>
              </a:rPr>
              <a:t>SLRS</a:t>
            </a:r>
            <a:r>
              <a:rPr lang="en" sz="1500">
                <a:solidFill>
                  <a:srgbClr val="FFFFFF"/>
                </a:solidFill>
                <a:latin typeface="Roboto Serif"/>
                <a:ea typeface="Roboto Serif"/>
                <a:cs typeface="Roboto Serif"/>
                <a:sym typeface="Roboto Serif"/>
              </a:rPr>
              <a:t>) for NASA missions and consistent lunar surface technology testing</a:t>
            </a:r>
            <a:endParaRPr sz="1500">
              <a:solidFill>
                <a:srgbClr val="FFFFFF"/>
              </a:solidFill>
              <a:latin typeface="Roboto Serif"/>
              <a:ea typeface="Roboto Serif"/>
              <a:cs typeface="Roboto Serif"/>
              <a:sym typeface="Roboto Serif"/>
            </a:endParaRPr>
          </a:p>
          <a:p>
            <a:pPr indent="-323850" lvl="0" marL="457200" rtl="0" algn="l">
              <a:lnSpc>
                <a:spcPct val="115000"/>
              </a:lnSpc>
              <a:spcBef>
                <a:spcPts val="700"/>
              </a:spcBef>
              <a:spcAft>
                <a:spcPts val="0"/>
              </a:spcAft>
              <a:buClr>
                <a:srgbClr val="FFFFFF"/>
              </a:buClr>
              <a:buSzPts val="1500"/>
              <a:buFont typeface="Roboto Serif"/>
              <a:buChar char="●"/>
            </a:pPr>
            <a:r>
              <a:rPr lang="en" sz="1500">
                <a:solidFill>
                  <a:srgbClr val="FFFFFF"/>
                </a:solidFill>
                <a:latin typeface="Roboto Serif"/>
                <a:ea typeface="Roboto Serif"/>
                <a:cs typeface="Roboto Serif"/>
                <a:sym typeface="Roboto Serif"/>
              </a:rPr>
              <a:t>Defines regolith families such as mare, highland, and polar soils</a:t>
            </a:r>
            <a:endParaRPr sz="1500">
              <a:solidFill>
                <a:srgbClr val="FFFFFF"/>
              </a:solidFill>
              <a:latin typeface="Roboto Serif"/>
              <a:ea typeface="Roboto Serif"/>
              <a:cs typeface="Roboto Serif"/>
              <a:sym typeface="Roboto Serif"/>
            </a:endParaRPr>
          </a:p>
          <a:p>
            <a:pPr indent="-323850" lvl="0" marL="457200" rtl="0" algn="l">
              <a:lnSpc>
                <a:spcPct val="115000"/>
              </a:lnSpc>
              <a:spcBef>
                <a:spcPts val="700"/>
              </a:spcBef>
              <a:spcAft>
                <a:spcPts val="0"/>
              </a:spcAft>
              <a:buClr>
                <a:srgbClr val="FFFFFF"/>
              </a:buClr>
              <a:buSzPts val="1500"/>
              <a:buFont typeface="Roboto Serif"/>
              <a:buChar char="●"/>
            </a:pPr>
            <a:r>
              <a:rPr lang="en" sz="1500">
                <a:solidFill>
                  <a:srgbClr val="FFFFFF"/>
                </a:solidFill>
                <a:latin typeface="Roboto Serif"/>
                <a:ea typeface="Roboto Serif"/>
                <a:cs typeface="Roboto Serif"/>
                <a:sym typeface="Roboto Serif"/>
              </a:rPr>
              <a:t>Creates process for simulant selection, characterization, and certification</a:t>
            </a:r>
            <a:endParaRPr sz="1500">
              <a:solidFill>
                <a:srgbClr val="FFFFFF"/>
              </a:solidFill>
              <a:latin typeface="Roboto Serif"/>
              <a:ea typeface="Roboto Serif"/>
              <a:cs typeface="Roboto Serif"/>
              <a:sym typeface="Roboto Serif"/>
            </a:endParaRPr>
          </a:p>
          <a:p>
            <a:pPr indent="-323850" lvl="0" marL="457200" rtl="0" algn="l">
              <a:lnSpc>
                <a:spcPct val="115000"/>
              </a:lnSpc>
              <a:spcBef>
                <a:spcPts val="700"/>
              </a:spcBef>
              <a:spcAft>
                <a:spcPts val="700"/>
              </a:spcAft>
              <a:buClr>
                <a:srgbClr val="FFFFFF"/>
              </a:buClr>
              <a:buSzPts val="1500"/>
              <a:buFont typeface="Roboto Serif"/>
              <a:buChar char="●"/>
            </a:pPr>
            <a:r>
              <a:rPr lang="en" sz="1500">
                <a:solidFill>
                  <a:srgbClr val="FFFFFF"/>
                </a:solidFill>
                <a:latin typeface="Roboto Serif"/>
                <a:ea typeface="Roboto Serif"/>
                <a:cs typeface="Roboto Serif"/>
                <a:sym typeface="Roboto Serif"/>
              </a:rPr>
              <a:t>Establishes Simulant Science Advisory Group (</a:t>
            </a:r>
            <a:r>
              <a:rPr lang="en" sz="1500">
                <a:solidFill>
                  <a:srgbClr val="FF0000"/>
                </a:solidFill>
                <a:latin typeface="Roboto Serif"/>
                <a:ea typeface="Roboto Serif"/>
                <a:cs typeface="Roboto Serif"/>
                <a:sym typeface="Roboto Serif"/>
              </a:rPr>
              <a:t>SSAG</a:t>
            </a:r>
            <a:r>
              <a:rPr lang="en" sz="1500">
                <a:solidFill>
                  <a:srgbClr val="FFFFFF"/>
                </a:solidFill>
                <a:latin typeface="Roboto Serif"/>
                <a:ea typeface="Roboto Serif"/>
                <a:cs typeface="Roboto Serif"/>
                <a:sym typeface="Roboto Serif"/>
              </a:rPr>
              <a:t>) to guide requirements and policy</a:t>
            </a:r>
            <a:endParaRPr sz="1500">
              <a:solidFill>
                <a:srgbClr val="FFFFFF"/>
              </a:solidFill>
              <a:latin typeface="Roboto Serif"/>
              <a:ea typeface="Roboto Serif"/>
              <a:cs typeface="Roboto Serif"/>
              <a:sym typeface="Roboto Serif"/>
            </a:endParaRPr>
          </a:p>
        </p:txBody>
      </p:sp>
      <p:pic>
        <p:nvPicPr>
          <p:cNvPr id="224" name="Google Shape;224;p38" title="Screenshot 2025-10-10 at 6.37.52 PM.png"/>
          <p:cNvPicPr preferRelativeResize="0"/>
          <p:nvPr/>
        </p:nvPicPr>
        <p:blipFill>
          <a:blip r:embed="rId3">
            <a:alphaModFix/>
          </a:blip>
          <a:stretch>
            <a:fillRect/>
          </a:stretch>
        </p:blipFill>
        <p:spPr>
          <a:xfrm>
            <a:off x="4421850" y="771275"/>
            <a:ext cx="4417350" cy="3078326"/>
          </a:xfrm>
          <a:prstGeom prst="rect">
            <a:avLst/>
          </a:prstGeom>
          <a:noFill/>
          <a:ln>
            <a:noFill/>
          </a:ln>
        </p:spPr>
      </p:pic>
      <p:sp>
        <p:nvSpPr>
          <p:cNvPr id="225" name="Google Shape;225;p38"/>
          <p:cNvSpPr txBox="1"/>
          <p:nvPr/>
        </p:nvSpPr>
        <p:spPr>
          <a:xfrm>
            <a:off x="4421775" y="3940325"/>
            <a:ext cx="4417500" cy="105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700"/>
              </a:spcAft>
              <a:buNone/>
            </a:pPr>
            <a:r>
              <a:rPr lang="en" sz="1500">
                <a:solidFill>
                  <a:srgbClr val="FFD700"/>
                </a:solidFill>
                <a:latin typeface="Roboto Serif"/>
                <a:ea typeface="Roboto Serif"/>
                <a:cs typeface="Roboto Serif"/>
                <a:sym typeface="Roboto Serif"/>
              </a:rPr>
              <a:t>Summary:</a:t>
            </a:r>
            <a:r>
              <a:rPr lang="en" sz="1500">
                <a:solidFill>
                  <a:srgbClr val="FFFFFF"/>
                </a:solidFill>
                <a:latin typeface="Roboto Serif"/>
                <a:ea typeface="Roboto Serif"/>
                <a:cs typeface="Roboto Serif"/>
                <a:sym typeface="Roboto Serif"/>
              </a:rPr>
              <a:t> A very complicated and </a:t>
            </a:r>
            <a:r>
              <a:rPr lang="en" sz="1500">
                <a:solidFill>
                  <a:srgbClr val="FFFFFF"/>
                </a:solidFill>
                <a:latin typeface="Roboto Serif"/>
                <a:ea typeface="Roboto Serif"/>
                <a:cs typeface="Roboto Serif"/>
                <a:sym typeface="Roboto Serif"/>
              </a:rPr>
              <a:t>bureaucratic</a:t>
            </a:r>
            <a:r>
              <a:rPr lang="en" sz="1500">
                <a:solidFill>
                  <a:srgbClr val="FFFFFF"/>
                </a:solidFill>
                <a:latin typeface="Roboto Serif"/>
                <a:ea typeface="Roboto Serif"/>
                <a:cs typeface="Roboto Serif"/>
                <a:sym typeface="Roboto Serif"/>
              </a:rPr>
              <a:t> way to source and produce lunar accurate sand</a:t>
            </a:r>
            <a:endParaRPr sz="1500">
              <a:solidFill>
                <a:srgbClr val="FFFFFF"/>
              </a:solidFill>
              <a:latin typeface="Roboto Serif"/>
              <a:ea typeface="Roboto Serif"/>
              <a:cs typeface="Roboto Serif"/>
              <a:sym typeface="Roboto Serif"/>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9"/>
          <p:cNvSpPr txBox="1"/>
          <p:nvPr>
            <p:ph type="title"/>
          </p:nvPr>
        </p:nvSpPr>
        <p:spPr>
          <a:xfrm>
            <a:off x="354475" y="443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FFD700"/>
                </a:solidFill>
                <a:latin typeface="Roboto Serif"/>
                <a:ea typeface="Roboto Serif"/>
                <a:cs typeface="Roboto Serif"/>
                <a:sym typeface="Roboto Serif"/>
              </a:rPr>
              <a:t>NASA/TP—2006–214605: </a:t>
            </a:r>
            <a:r>
              <a:rPr b="1" lang="en">
                <a:solidFill>
                  <a:schemeClr val="lt1"/>
                </a:solidFill>
                <a:latin typeface="Roboto Serif"/>
                <a:ea typeface="Roboto Serif"/>
                <a:cs typeface="Roboto Serif"/>
                <a:sym typeface="Roboto Serif"/>
              </a:rPr>
              <a:t>Where does it apply</a:t>
            </a:r>
            <a:r>
              <a:rPr b="1" lang="en">
                <a:solidFill>
                  <a:schemeClr val="lt1"/>
                </a:solidFill>
                <a:latin typeface="Roboto Serif"/>
                <a:ea typeface="Roboto Serif"/>
                <a:cs typeface="Roboto Serif"/>
                <a:sym typeface="Roboto Serif"/>
              </a:rPr>
              <a:t>?</a:t>
            </a:r>
            <a:endParaRPr b="1">
              <a:solidFill>
                <a:schemeClr val="lt1"/>
              </a:solidFill>
              <a:latin typeface="Roboto Serif"/>
              <a:ea typeface="Roboto Serif"/>
              <a:cs typeface="Roboto Serif"/>
              <a:sym typeface="Roboto Serif"/>
            </a:endParaRPr>
          </a:p>
        </p:txBody>
      </p:sp>
      <p:sp>
        <p:nvSpPr>
          <p:cNvPr id="231" name="Google Shape;231;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32" name="Google Shape;232;p39"/>
          <p:cNvSpPr txBox="1"/>
          <p:nvPr/>
        </p:nvSpPr>
        <p:spPr>
          <a:xfrm>
            <a:off x="354475" y="617050"/>
            <a:ext cx="8171100" cy="67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700"/>
              </a:spcAft>
              <a:buNone/>
            </a:pPr>
            <a:r>
              <a:rPr lang="en" sz="1500">
                <a:solidFill>
                  <a:srgbClr val="FFD700"/>
                </a:solidFill>
                <a:latin typeface="Roboto Serif"/>
                <a:ea typeface="Roboto Serif"/>
                <a:cs typeface="Roboto Serif"/>
                <a:sym typeface="Roboto Serif"/>
              </a:rPr>
              <a:t>Target Market</a:t>
            </a:r>
            <a:r>
              <a:rPr lang="en" sz="1500">
                <a:solidFill>
                  <a:srgbClr val="FFD700"/>
                </a:solidFill>
                <a:latin typeface="Roboto Serif"/>
                <a:ea typeface="Roboto Serif"/>
                <a:cs typeface="Roboto Serif"/>
                <a:sym typeface="Roboto Serif"/>
              </a:rPr>
              <a:t>:</a:t>
            </a:r>
            <a:r>
              <a:rPr lang="en" sz="1500">
                <a:solidFill>
                  <a:srgbClr val="FFFFFF"/>
                </a:solidFill>
                <a:latin typeface="Roboto Serif"/>
                <a:ea typeface="Roboto Serif"/>
                <a:cs typeface="Roboto Serif"/>
                <a:sym typeface="Roboto Serif"/>
              </a:rPr>
              <a:t> For </a:t>
            </a:r>
            <a:r>
              <a:rPr i="1" lang="en" sz="1500">
                <a:solidFill>
                  <a:srgbClr val="FFFFFF"/>
                </a:solidFill>
                <a:latin typeface="Roboto Serif"/>
                <a:ea typeface="Roboto Serif"/>
                <a:cs typeface="Roboto Serif"/>
                <a:sym typeface="Roboto Serif"/>
              </a:rPr>
              <a:t>“s</a:t>
            </a:r>
            <a:r>
              <a:rPr i="1" lang="en" sz="1500">
                <a:solidFill>
                  <a:srgbClr val="FFFFFF"/>
                </a:solidFill>
                <a:latin typeface="Roboto Serif"/>
                <a:ea typeface="Roboto Serif"/>
                <a:cs typeface="Roboto Serif"/>
                <a:sym typeface="Roboto Serif"/>
              </a:rPr>
              <a:t>cientific and engineering organizations engaged in lunar and planetary technology development”</a:t>
            </a:r>
            <a:endParaRPr i="1" sz="1500">
              <a:solidFill>
                <a:srgbClr val="FFFFFF"/>
              </a:solidFill>
              <a:latin typeface="Roboto Serif"/>
              <a:ea typeface="Roboto Serif"/>
              <a:cs typeface="Roboto Serif"/>
              <a:sym typeface="Roboto Serif"/>
            </a:endParaRPr>
          </a:p>
        </p:txBody>
      </p:sp>
      <p:pic>
        <p:nvPicPr>
          <p:cNvPr descr="NASA Jet Propulsion Laboratory" id="233" name="Google Shape;233;p39"/>
          <p:cNvPicPr preferRelativeResize="0"/>
          <p:nvPr/>
        </p:nvPicPr>
        <p:blipFill>
          <a:blip r:embed="rId3">
            <a:alphaModFix/>
          </a:blip>
          <a:stretch>
            <a:fillRect/>
          </a:stretch>
        </p:blipFill>
        <p:spPr>
          <a:xfrm>
            <a:off x="486450" y="1328102"/>
            <a:ext cx="1493200" cy="1493200"/>
          </a:xfrm>
          <a:prstGeom prst="rect">
            <a:avLst/>
          </a:prstGeom>
          <a:noFill/>
          <a:ln>
            <a:noFill/>
          </a:ln>
        </p:spPr>
      </p:pic>
      <p:sp>
        <p:nvSpPr>
          <p:cNvPr id="234" name="Google Shape;234;p39"/>
          <p:cNvSpPr txBox="1"/>
          <p:nvPr/>
        </p:nvSpPr>
        <p:spPr>
          <a:xfrm>
            <a:off x="486500" y="2821300"/>
            <a:ext cx="1493100" cy="32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700"/>
              </a:spcAft>
              <a:buNone/>
            </a:pPr>
            <a:r>
              <a:rPr lang="en" sz="1100">
                <a:solidFill>
                  <a:srgbClr val="FFFFFF"/>
                </a:solidFill>
                <a:latin typeface="Roboto Serif"/>
                <a:ea typeface="Roboto Serif"/>
                <a:cs typeface="Roboto Serif"/>
                <a:sym typeface="Roboto Serif"/>
              </a:rPr>
              <a:t>Government </a:t>
            </a:r>
            <a:r>
              <a:rPr lang="en" sz="1100">
                <a:solidFill>
                  <a:srgbClr val="FFFFFF"/>
                </a:solidFill>
                <a:latin typeface="Roboto Serif"/>
                <a:ea typeface="Roboto Serif"/>
                <a:cs typeface="Roboto Serif"/>
                <a:sym typeface="Roboto Serif"/>
              </a:rPr>
              <a:t>labs</a:t>
            </a:r>
            <a:endParaRPr sz="1100">
              <a:solidFill>
                <a:srgbClr val="FFFFFF"/>
              </a:solidFill>
              <a:latin typeface="Roboto Serif"/>
              <a:ea typeface="Roboto Serif"/>
              <a:cs typeface="Roboto Serif"/>
              <a:sym typeface="Roboto Serif"/>
            </a:endParaRPr>
          </a:p>
        </p:txBody>
      </p:sp>
      <p:pic>
        <p:nvPicPr>
          <p:cNvPr descr="NASA's Johnson Space Center" id="235" name="Google Shape;235;p39"/>
          <p:cNvPicPr preferRelativeResize="0"/>
          <p:nvPr/>
        </p:nvPicPr>
        <p:blipFill>
          <a:blip r:embed="rId4">
            <a:alphaModFix/>
          </a:blip>
          <a:stretch>
            <a:fillRect/>
          </a:stretch>
        </p:blipFill>
        <p:spPr>
          <a:xfrm>
            <a:off x="3693475" y="1328163"/>
            <a:ext cx="1493100" cy="1493074"/>
          </a:xfrm>
          <a:prstGeom prst="rect">
            <a:avLst/>
          </a:prstGeom>
          <a:noFill/>
          <a:ln>
            <a:noFill/>
          </a:ln>
        </p:spPr>
      </p:pic>
      <p:sp>
        <p:nvSpPr>
          <p:cNvPr id="236" name="Google Shape;236;p39"/>
          <p:cNvSpPr txBox="1"/>
          <p:nvPr/>
        </p:nvSpPr>
        <p:spPr>
          <a:xfrm>
            <a:off x="3693475" y="2821300"/>
            <a:ext cx="1493100" cy="32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700"/>
              </a:spcAft>
              <a:buNone/>
            </a:pPr>
            <a:r>
              <a:rPr lang="en" sz="1100">
                <a:solidFill>
                  <a:srgbClr val="FFFFFF"/>
                </a:solidFill>
                <a:latin typeface="Roboto Serif"/>
                <a:ea typeface="Roboto Serif"/>
                <a:cs typeface="Roboto Serif"/>
                <a:sym typeface="Roboto Serif"/>
              </a:rPr>
              <a:t>Internal NASA use</a:t>
            </a:r>
            <a:endParaRPr sz="1100">
              <a:solidFill>
                <a:srgbClr val="FFFFFF"/>
              </a:solidFill>
              <a:latin typeface="Roboto Serif"/>
              <a:ea typeface="Roboto Serif"/>
              <a:cs typeface="Roboto Serif"/>
              <a:sym typeface="Roboto Serif"/>
            </a:endParaRPr>
          </a:p>
        </p:txBody>
      </p:sp>
      <p:pic>
        <p:nvPicPr>
          <p:cNvPr descr="Carnegie Mellon University - Wikipedia" id="237" name="Google Shape;237;p39"/>
          <p:cNvPicPr preferRelativeResize="0"/>
          <p:nvPr/>
        </p:nvPicPr>
        <p:blipFill>
          <a:blip r:embed="rId5">
            <a:alphaModFix/>
          </a:blip>
          <a:stretch>
            <a:fillRect/>
          </a:stretch>
        </p:blipFill>
        <p:spPr>
          <a:xfrm>
            <a:off x="6900400" y="1328150"/>
            <a:ext cx="1493100" cy="1493100"/>
          </a:xfrm>
          <a:prstGeom prst="rect">
            <a:avLst/>
          </a:prstGeom>
          <a:noFill/>
          <a:ln>
            <a:noFill/>
          </a:ln>
        </p:spPr>
      </p:pic>
      <p:sp>
        <p:nvSpPr>
          <p:cNvPr id="238" name="Google Shape;238;p39"/>
          <p:cNvSpPr txBox="1"/>
          <p:nvPr/>
        </p:nvSpPr>
        <p:spPr>
          <a:xfrm>
            <a:off x="6622750" y="2813238"/>
            <a:ext cx="2048400" cy="32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700"/>
              </a:spcAft>
              <a:buNone/>
            </a:pPr>
            <a:r>
              <a:rPr lang="en" sz="1100">
                <a:solidFill>
                  <a:srgbClr val="FFFFFF"/>
                </a:solidFill>
                <a:latin typeface="Roboto Serif"/>
                <a:ea typeface="Roboto Serif"/>
                <a:cs typeface="Roboto Serif"/>
                <a:sym typeface="Roboto Serif"/>
              </a:rPr>
              <a:t>Academic </a:t>
            </a:r>
            <a:r>
              <a:rPr lang="en" sz="1100">
                <a:solidFill>
                  <a:srgbClr val="FFFFFF"/>
                </a:solidFill>
                <a:latin typeface="Roboto Serif"/>
                <a:ea typeface="Roboto Serif"/>
                <a:cs typeface="Roboto Serif"/>
                <a:sym typeface="Roboto Serif"/>
              </a:rPr>
              <a:t>institutions</a:t>
            </a:r>
            <a:endParaRPr sz="1100">
              <a:solidFill>
                <a:srgbClr val="FFFFFF"/>
              </a:solidFill>
              <a:latin typeface="Roboto Serif"/>
              <a:ea typeface="Roboto Serif"/>
              <a:cs typeface="Roboto Serif"/>
              <a:sym typeface="Roboto Serif"/>
            </a:endParaRPr>
          </a:p>
        </p:txBody>
      </p:sp>
      <p:pic>
        <p:nvPicPr>
          <p:cNvPr descr="United States Space Force - Wikipedia" id="239" name="Google Shape;239;p39"/>
          <p:cNvPicPr preferRelativeResize="0"/>
          <p:nvPr/>
        </p:nvPicPr>
        <p:blipFill>
          <a:blip r:embed="rId6">
            <a:alphaModFix/>
          </a:blip>
          <a:stretch>
            <a:fillRect/>
          </a:stretch>
        </p:blipFill>
        <p:spPr>
          <a:xfrm>
            <a:off x="2066113" y="3150400"/>
            <a:ext cx="1493200" cy="1493200"/>
          </a:xfrm>
          <a:prstGeom prst="rect">
            <a:avLst/>
          </a:prstGeom>
          <a:noFill/>
          <a:ln>
            <a:noFill/>
          </a:ln>
        </p:spPr>
      </p:pic>
      <p:sp>
        <p:nvSpPr>
          <p:cNvPr id="240" name="Google Shape;240;p39"/>
          <p:cNvSpPr txBox="1"/>
          <p:nvPr/>
        </p:nvSpPr>
        <p:spPr>
          <a:xfrm>
            <a:off x="1949925" y="4643600"/>
            <a:ext cx="1725600" cy="32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700"/>
              </a:spcAft>
              <a:buNone/>
            </a:pPr>
            <a:r>
              <a:rPr lang="en" sz="1100">
                <a:solidFill>
                  <a:srgbClr val="FFFFFF"/>
                </a:solidFill>
                <a:latin typeface="Roboto Serif"/>
                <a:ea typeface="Roboto Serif"/>
                <a:cs typeface="Roboto Serif"/>
                <a:sym typeface="Roboto Serif"/>
              </a:rPr>
              <a:t>DoD space research</a:t>
            </a:r>
            <a:endParaRPr sz="1100">
              <a:solidFill>
                <a:srgbClr val="FFFFFF"/>
              </a:solidFill>
              <a:latin typeface="Roboto Serif"/>
              <a:ea typeface="Roboto Serif"/>
              <a:cs typeface="Roboto Serif"/>
              <a:sym typeface="Roboto Serif"/>
            </a:endParaRPr>
          </a:p>
        </p:txBody>
      </p:sp>
      <p:pic>
        <p:nvPicPr>
          <p:cNvPr descr="Astrobotic Technology - Crunchbase Company Profile &amp; Funding" id="241" name="Google Shape;241;p39"/>
          <p:cNvPicPr preferRelativeResize="0"/>
          <p:nvPr/>
        </p:nvPicPr>
        <p:blipFill>
          <a:blip r:embed="rId7">
            <a:alphaModFix/>
          </a:blip>
          <a:stretch>
            <a:fillRect/>
          </a:stretch>
        </p:blipFill>
        <p:spPr>
          <a:xfrm>
            <a:off x="5320725" y="3150400"/>
            <a:ext cx="1493200" cy="1493200"/>
          </a:xfrm>
          <a:prstGeom prst="rect">
            <a:avLst/>
          </a:prstGeom>
          <a:noFill/>
          <a:ln>
            <a:noFill/>
          </a:ln>
        </p:spPr>
      </p:pic>
      <p:sp>
        <p:nvSpPr>
          <p:cNvPr id="242" name="Google Shape;242;p39"/>
          <p:cNvSpPr txBox="1"/>
          <p:nvPr/>
        </p:nvSpPr>
        <p:spPr>
          <a:xfrm>
            <a:off x="5049790" y="4663250"/>
            <a:ext cx="2048400" cy="32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700"/>
              </a:spcAft>
              <a:buNone/>
            </a:pPr>
            <a:r>
              <a:rPr lang="en" sz="1100">
                <a:solidFill>
                  <a:srgbClr val="FFFFFF"/>
                </a:solidFill>
                <a:latin typeface="Roboto Serif"/>
                <a:ea typeface="Roboto Serif"/>
                <a:cs typeface="Roboto Serif"/>
                <a:sym typeface="Roboto Serif"/>
              </a:rPr>
              <a:t>Private space companies</a:t>
            </a:r>
            <a:endParaRPr sz="1100">
              <a:solidFill>
                <a:srgbClr val="FFFFFF"/>
              </a:solidFill>
              <a:latin typeface="Roboto Serif"/>
              <a:ea typeface="Roboto Serif"/>
              <a:cs typeface="Roboto Serif"/>
              <a:sym typeface="Roboto Serif"/>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0"/>
          <p:cNvSpPr txBox="1"/>
          <p:nvPr>
            <p:ph type="title"/>
          </p:nvPr>
        </p:nvSpPr>
        <p:spPr>
          <a:xfrm>
            <a:off x="354475" y="443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FFD700"/>
                </a:solidFill>
                <a:latin typeface="Roboto Serif"/>
                <a:ea typeface="Roboto Serif"/>
                <a:cs typeface="Roboto Serif"/>
                <a:sym typeface="Roboto Serif"/>
              </a:rPr>
              <a:t>NASA/TP—2006–214605: </a:t>
            </a:r>
            <a:r>
              <a:rPr b="1" lang="en">
                <a:solidFill>
                  <a:schemeClr val="lt1"/>
                </a:solidFill>
                <a:latin typeface="Roboto Serif"/>
                <a:ea typeface="Roboto Serif"/>
                <a:cs typeface="Roboto Serif"/>
                <a:sym typeface="Roboto Serif"/>
              </a:rPr>
              <a:t>Where does it apply?</a:t>
            </a:r>
            <a:endParaRPr b="1">
              <a:solidFill>
                <a:schemeClr val="lt1"/>
              </a:solidFill>
              <a:latin typeface="Roboto Serif"/>
              <a:ea typeface="Roboto Serif"/>
              <a:cs typeface="Roboto Serif"/>
              <a:sym typeface="Roboto Serif"/>
            </a:endParaRPr>
          </a:p>
        </p:txBody>
      </p:sp>
      <p:sp>
        <p:nvSpPr>
          <p:cNvPr id="248" name="Google Shape;248;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49" name="Google Shape;249;p40"/>
          <p:cNvSpPr txBox="1"/>
          <p:nvPr/>
        </p:nvSpPr>
        <p:spPr>
          <a:xfrm>
            <a:off x="354475" y="617050"/>
            <a:ext cx="8171100" cy="4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700"/>
              </a:spcAft>
              <a:buNone/>
            </a:pPr>
            <a:r>
              <a:rPr lang="en" sz="1500">
                <a:solidFill>
                  <a:srgbClr val="FFD700"/>
                </a:solidFill>
                <a:latin typeface="Roboto Serif"/>
                <a:ea typeface="Roboto Serif"/>
                <a:cs typeface="Roboto Serif"/>
                <a:sym typeface="Roboto Serif"/>
              </a:rPr>
              <a:t>Products</a:t>
            </a:r>
            <a:r>
              <a:rPr lang="en" sz="1500">
                <a:solidFill>
                  <a:srgbClr val="FFD700"/>
                </a:solidFill>
                <a:latin typeface="Roboto Serif"/>
                <a:ea typeface="Roboto Serif"/>
                <a:cs typeface="Roboto Serif"/>
                <a:sym typeface="Roboto Serif"/>
              </a:rPr>
              <a:t>:</a:t>
            </a:r>
            <a:r>
              <a:rPr lang="en" sz="1500">
                <a:solidFill>
                  <a:srgbClr val="FFFFFF"/>
                </a:solidFill>
                <a:latin typeface="Roboto Serif"/>
                <a:ea typeface="Roboto Serif"/>
                <a:cs typeface="Roboto Serif"/>
                <a:sym typeface="Roboto Serif"/>
              </a:rPr>
              <a:t> </a:t>
            </a:r>
            <a:r>
              <a:rPr lang="en" sz="1500">
                <a:solidFill>
                  <a:srgbClr val="FFFFFF"/>
                </a:solidFill>
                <a:latin typeface="Roboto Serif"/>
                <a:ea typeface="Roboto Serif"/>
                <a:cs typeface="Roboto Serif"/>
                <a:sym typeface="Roboto Serif"/>
              </a:rPr>
              <a:t>Standard l</a:t>
            </a:r>
            <a:r>
              <a:rPr lang="en" sz="1500">
                <a:solidFill>
                  <a:srgbClr val="FFFFFF"/>
                </a:solidFill>
                <a:latin typeface="Roboto Serif"/>
                <a:ea typeface="Roboto Serif"/>
                <a:cs typeface="Roboto Serif"/>
                <a:sym typeface="Roboto Serif"/>
              </a:rPr>
              <a:t>unar regolith simulant (</a:t>
            </a:r>
            <a:r>
              <a:rPr lang="en" sz="1500">
                <a:solidFill>
                  <a:srgbClr val="FF0000"/>
                </a:solidFill>
                <a:latin typeface="Roboto Serif"/>
                <a:ea typeface="Roboto Serif"/>
                <a:cs typeface="Roboto Serif"/>
                <a:sym typeface="Roboto Serif"/>
              </a:rPr>
              <a:t>SLRS</a:t>
            </a:r>
            <a:r>
              <a:rPr lang="en" sz="1500">
                <a:solidFill>
                  <a:srgbClr val="FFFFFF"/>
                </a:solidFill>
                <a:latin typeface="Roboto Serif"/>
                <a:ea typeface="Roboto Serif"/>
                <a:cs typeface="Roboto Serif"/>
                <a:sym typeface="Roboto Serif"/>
              </a:rPr>
              <a:t>) materials</a:t>
            </a:r>
            <a:endParaRPr sz="1500">
              <a:solidFill>
                <a:srgbClr val="FFFFFF"/>
              </a:solidFill>
              <a:latin typeface="Roboto Serif"/>
              <a:ea typeface="Roboto Serif"/>
              <a:cs typeface="Roboto Serif"/>
              <a:sym typeface="Roboto Serif"/>
            </a:endParaRPr>
          </a:p>
        </p:txBody>
      </p:sp>
      <p:pic>
        <p:nvPicPr>
          <p:cNvPr id="250" name="Google Shape;250;p40" title="frspt-04-1255535-g001.jpg"/>
          <p:cNvPicPr preferRelativeResize="0"/>
          <p:nvPr/>
        </p:nvPicPr>
        <p:blipFill>
          <a:blip r:embed="rId3">
            <a:alphaModFix/>
          </a:blip>
          <a:stretch>
            <a:fillRect/>
          </a:stretch>
        </p:blipFill>
        <p:spPr>
          <a:xfrm>
            <a:off x="2258213" y="1078150"/>
            <a:ext cx="4627575" cy="3476825"/>
          </a:xfrm>
          <a:prstGeom prst="rect">
            <a:avLst/>
          </a:prstGeom>
          <a:noFill/>
          <a:ln>
            <a:noFill/>
          </a:ln>
        </p:spPr>
      </p:pic>
      <p:sp>
        <p:nvSpPr>
          <p:cNvPr id="251" name="Google Shape;251;p40"/>
          <p:cNvSpPr txBox="1"/>
          <p:nvPr/>
        </p:nvSpPr>
        <p:spPr>
          <a:xfrm>
            <a:off x="988075" y="4663225"/>
            <a:ext cx="7253400" cy="393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700"/>
              </a:spcAft>
              <a:buNone/>
            </a:pPr>
            <a:r>
              <a:rPr lang="en" sz="1500">
                <a:solidFill>
                  <a:schemeClr val="lt1"/>
                </a:solidFill>
                <a:latin typeface="Roboto Serif"/>
                <a:ea typeface="Roboto Serif"/>
                <a:cs typeface="Roboto Serif"/>
                <a:sym typeface="Roboto Serif"/>
              </a:rPr>
              <a:t>Different lunar regolith simulants</a:t>
            </a:r>
            <a:endParaRPr sz="1500">
              <a:solidFill>
                <a:schemeClr val="lt1"/>
              </a:solidFill>
              <a:latin typeface="Roboto Serif"/>
              <a:ea typeface="Roboto Serif"/>
              <a:cs typeface="Roboto Serif"/>
              <a:sym typeface="Roboto Serif"/>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1"/>
          <p:cNvSpPr txBox="1"/>
          <p:nvPr>
            <p:ph type="title"/>
          </p:nvPr>
        </p:nvSpPr>
        <p:spPr>
          <a:xfrm>
            <a:off x="354475" y="443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FFD700"/>
                </a:solidFill>
                <a:latin typeface="Roboto Serif"/>
                <a:ea typeface="Roboto Serif"/>
                <a:cs typeface="Roboto Serif"/>
                <a:sym typeface="Roboto Serif"/>
              </a:rPr>
              <a:t>NASA/TP—2006–214605: </a:t>
            </a:r>
            <a:r>
              <a:rPr b="1" lang="en">
                <a:solidFill>
                  <a:schemeClr val="lt1"/>
                </a:solidFill>
                <a:latin typeface="Roboto Serif"/>
                <a:ea typeface="Roboto Serif"/>
                <a:cs typeface="Roboto Serif"/>
                <a:sym typeface="Roboto Serif"/>
              </a:rPr>
              <a:t>Main prescriptions</a:t>
            </a:r>
            <a:endParaRPr b="1">
              <a:solidFill>
                <a:schemeClr val="lt1"/>
              </a:solidFill>
              <a:latin typeface="Roboto Serif"/>
              <a:ea typeface="Roboto Serif"/>
              <a:cs typeface="Roboto Serif"/>
              <a:sym typeface="Roboto Serif"/>
            </a:endParaRPr>
          </a:p>
        </p:txBody>
      </p:sp>
      <p:sp>
        <p:nvSpPr>
          <p:cNvPr id="257" name="Google Shape;257;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58" name="Google Shape;258;p41"/>
          <p:cNvSpPr txBox="1"/>
          <p:nvPr/>
        </p:nvSpPr>
        <p:spPr>
          <a:xfrm>
            <a:off x="354475" y="617050"/>
            <a:ext cx="8171100" cy="4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700"/>
              </a:spcAft>
              <a:buNone/>
            </a:pPr>
            <a:r>
              <a:t/>
            </a:r>
            <a:endParaRPr sz="1500">
              <a:solidFill>
                <a:schemeClr val="lt1"/>
              </a:solidFill>
              <a:latin typeface="Roboto Serif"/>
              <a:ea typeface="Roboto Serif"/>
              <a:cs typeface="Roboto Serif"/>
              <a:sym typeface="Roboto Serif"/>
            </a:endParaRPr>
          </a:p>
        </p:txBody>
      </p:sp>
      <p:pic>
        <p:nvPicPr>
          <p:cNvPr id="259" name="Google Shape;259;p41" title="Screenshot 2025-10-10 at 8.26.09 PM.png"/>
          <p:cNvPicPr preferRelativeResize="0"/>
          <p:nvPr/>
        </p:nvPicPr>
        <p:blipFill>
          <a:blip r:embed="rId3">
            <a:alphaModFix/>
          </a:blip>
          <a:stretch>
            <a:fillRect/>
          </a:stretch>
        </p:blipFill>
        <p:spPr>
          <a:xfrm>
            <a:off x="2056063" y="1705950"/>
            <a:ext cx="5031877" cy="3350874"/>
          </a:xfrm>
          <a:prstGeom prst="rect">
            <a:avLst/>
          </a:prstGeom>
          <a:noFill/>
          <a:ln>
            <a:noFill/>
          </a:ln>
        </p:spPr>
      </p:pic>
      <p:sp>
        <p:nvSpPr>
          <p:cNvPr id="260" name="Google Shape;260;p41"/>
          <p:cNvSpPr txBox="1"/>
          <p:nvPr/>
        </p:nvSpPr>
        <p:spPr>
          <a:xfrm>
            <a:off x="354475" y="617050"/>
            <a:ext cx="8171100" cy="139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D700"/>
                </a:solidFill>
                <a:latin typeface="Roboto Serif"/>
                <a:ea typeface="Roboto Serif"/>
                <a:cs typeface="Roboto Serif"/>
                <a:sym typeface="Roboto Serif"/>
              </a:rPr>
              <a:t>Guideline 1:</a:t>
            </a:r>
            <a:r>
              <a:rPr lang="en" sz="1500">
                <a:solidFill>
                  <a:schemeClr val="lt1"/>
                </a:solidFill>
                <a:latin typeface="Roboto Serif"/>
                <a:ea typeface="Roboto Serif"/>
                <a:cs typeface="Roboto Serif"/>
                <a:sym typeface="Roboto Serif"/>
              </a:rPr>
              <a:t> Regolith </a:t>
            </a:r>
            <a:r>
              <a:rPr lang="en" sz="1500">
                <a:solidFill>
                  <a:schemeClr val="lt1"/>
                </a:solidFill>
                <a:latin typeface="Roboto Serif"/>
                <a:ea typeface="Roboto Serif"/>
                <a:cs typeface="Roboto Serif"/>
                <a:sym typeface="Roboto Serif"/>
              </a:rPr>
              <a:t>geotechnical</a:t>
            </a:r>
            <a:r>
              <a:rPr lang="en" sz="1500">
                <a:solidFill>
                  <a:schemeClr val="lt1"/>
                </a:solidFill>
                <a:latin typeface="Roboto Serif"/>
                <a:ea typeface="Roboto Serif"/>
                <a:cs typeface="Roboto Serif"/>
                <a:sym typeface="Roboto Serif"/>
              </a:rPr>
              <a:t> properties</a:t>
            </a:r>
            <a:endParaRPr sz="1500">
              <a:solidFill>
                <a:schemeClr val="lt1"/>
              </a:solidFill>
              <a:latin typeface="Roboto Serif"/>
              <a:ea typeface="Roboto Serif"/>
              <a:cs typeface="Roboto Serif"/>
              <a:sym typeface="Roboto Serif"/>
            </a:endParaRPr>
          </a:p>
          <a:p>
            <a:pPr indent="-323850" lvl="0" marL="457200" rtl="0" algn="l">
              <a:lnSpc>
                <a:spcPct val="115000"/>
              </a:lnSpc>
              <a:spcBef>
                <a:spcPts val="70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For “standard” regolith intended to represent average soil encountered on the lunar surface</a:t>
            </a:r>
            <a:endParaRPr sz="1500">
              <a:solidFill>
                <a:schemeClr val="lt1"/>
              </a:solidFill>
              <a:latin typeface="Roboto Serif"/>
              <a:ea typeface="Roboto Serif"/>
              <a:cs typeface="Roboto Serif"/>
              <a:sym typeface="Roboto Serif"/>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2"/>
          <p:cNvSpPr txBox="1"/>
          <p:nvPr>
            <p:ph type="title"/>
          </p:nvPr>
        </p:nvSpPr>
        <p:spPr>
          <a:xfrm>
            <a:off x="354475" y="443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FFD700"/>
                </a:solidFill>
                <a:latin typeface="Roboto Serif"/>
                <a:ea typeface="Roboto Serif"/>
                <a:cs typeface="Roboto Serif"/>
                <a:sym typeface="Roboto Serif"/>
              </a:rPr>
              <a:t>NASA/TP—2006–214605: </a:t>
            </a:r>
            <a:r>
              <a:rPr b="1" lang="en">
                <a:solidFill>
                  <a:schemeClr val="lt1"/>
                </a:solidFill>
                <a:latin typeface="Roboto Serif"/>
                <a:ea typeface="Roboto Serif"/>
                <a:cs typeface="Roboto Serif"/>
                <a:sym typeface="Roboto Serif"/>
              </a:rPr>
              <a:t>Main prescriptions</a:t>
            </a:r>
            <a:endParaRPr b="1">
              <a:solidFill>
                <a:schemeClr val="lt1"/>
              </a:solidFill>
              <a:latin typeface="Roboto Serif"/>
              <a:ea typeface="Roboto Serif"/>
              <a:cs typeface="Roboto Serif"/>
              <a:sym typeface="Roboto Serif"/>
            </a:endParaRPr>
          </a:p>
        </p:txBody>
      </p:sp>
      <p:sp>
        <p:nvSpPr>
          <p:cNvPr id="266" name="Google Shape;266;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67" name="Google Shape;267;p42"/>
          <p:cNvSpPr txBox="1"/>
          <p:nvPr/>
        </p:nvSpPr>
        <p:spPr>
          <a:xfrm>
            <a:off x="354475" y="617050"/>
            <a:ext cx="8171100" cy="101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D700"/>
                </a:solidFill>
                <a:latin typeface="Roboto Serif"/>
                <a:ea typeface="Roboto Serif"/>
                <a:cs typeface="Roboto Serif"/>
                <a:sym typeface="Roboto Serif"/>
              </a:rPr>
              <a:t>Guideline 2:</a:t>
            </a:r>
            <a:r>
              <a:rPr lang="en" sz="1500">
                <a:solidFill>
                  <a:schemeClr val="lt1"/>
                </a:solidFill>
                <a:latin typeface="Roboto Serif"/>
                <a:ea typeface="Roboto Serif"/>
                <a:cs typeface="Roboto Serif"/>
                <a:sym typeface="Roboto Serif"/>
              </a:rPr>
              <a:t> Particle diameter distribution</a:t>
            </a:r>
            <a:endParaRPr sz="1500">
              <a:solidFill>
                <a:schemeClr val="lt1"/>
              </a:solidFill>
              <a:latin typeface="Roboto Serif"/>
              <a:ea typeface="Roboto Serif"/>
              <a:cs typeface="Roboto Serif"/>
              <a:sym typeface="Roboto Serif"/>
            </a:endParaRPr>
          </a:p>
          <a:p>
            <a:pPr indent="-323850" lvl="0" marL="457200" rtl="0" algn="l">
              <a:lnSpc>
                <a:spcPct val="115000"/>
              </a:lnSpc>
              <a:spcBef>
                <a:spcPts val="70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Similar to “standard” simulants JSC-1 (Johnson Space Center) and MLS-1 (Minnesota Lunar Regolith)</a:t>
            </a:r>
            <a:endParaRPr sz="1500">
              <a:solidFill>
                <a:schemeClr val="lt1"/>
              </a:solidFill>
              <a:latin typeface="Roboto Serif"/>
              <a:ea typeface="Roboto Serif"/>
              <a:cs typeface="Roboto Serif"/>
              <a:sym typeface="Roboto Serif"/>
            </a:endParaRPr>
          </a:p>
          <a:p>
            <a:pPr indent="-323850" lvl="0" marL="457200" rtl="0" algn="l">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How to measure similarity left undefined, up to </a:t>
            </a:r>
            <a:r>
              <a:rPr lang="en" sz="1500">
                <a:solidFill>
                  <a:schemeClr val="lt1"/>
                </a:solidFill>
                <a:latin typeface="Roboto Serif"/>
                <a:ea typeface="Roboto Serif"/>
                <a:cs typeface="Roboto Serif"/>
                <a:sym typeface="Roboto Serif"/>
              </a:rPr>
              <a:t>SSAG board to decide</a:t>
            </a:r>
            <a:endParaRPr sz="1500">
              <a:solidFill>
                <a:schemeClr val="lt1"/>
              </a:solidFill>
              <a:latin typeface="Roboto Serif"/>
              <a:ea typeface="Roboto Serif"/>
              <a:cs typeface="Roboto Serif"/>
              <a:sym typeface="Roboto Serif"/>
            </a:endParaRPr>
          </a:p>
        </p:txBody>
      </p:sp>
      <p:pic>
        <p:nvPicPr>
          <p:cNvPr id="268" name="Google Shape;268;p42" title="Screenshot 2025-10-10 at 8.20.53 PM.png"/>
          <p:cNvPicPr preferRelativeResize="0"/>
          <p:nvPr/>
        </p:nvPicPr>
        <p:blipFill>
          <a:blip r:embed="rId3">
            <a:alphaModFix/>
          </a:blip>
          <a:stretch>
            <a:fillRect/>
          </a:stretch>
        </p:blipFill>
        <p:spPr>
          <a:xfrm>
            <a:off x="2356725" y="1991475"/>
            <a:ext cx="4166599" cy="3065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3"/>
          <p:cNvSpPr txBox="1"/>
          <p:nvPr>
            <p:ph type="title"/>
          </p:nvPr>
        </p:nvSpPr>
        <p:spPr>
          <a:xfrm>
            <a:off x="354475" y="443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FFD700"/>
                </a:solidFill>
                <a:latin typeface="Roboto Serif"/>
                <a:ea typeface="Roboto Serif"/>
                <a:cs typeface="Roboto Serif"/>
                <a:sym typeface="Roboto Serif"/>
              </a:rPr>
              <a:t>NASA/TP—2006–214605: </a:t>
            </a:r>
            <a:r>
              <a:rPr b="1" lang="en">
                <a:solidFill>
                  <a:schemeClr val="lt1"/>
                </a:solidFill>
                <a:latin typeface="Roboto Serif"/>
                <a:ea typeface="Roboto Serif"/>
                <a:cs typeface="Roboto Serif"/>
                <a:sym typeface="Roboto Serif"/>
              </a:rPr>
              <a:t>Main prescriptions</a:t>
            </a:r>
            <a:endParaRPr b="1">
              <a:solidFill>
                <a:schemeClr val="lt1"/>
              </a:solidFill>
              <a:latin typeface="Roboto Serif"/>
              <a:ea typeface="Roboto Serif"/>
              <a:cs typeface="Roboto Serif"/>
              <a:sym typeface="Roboto Serif"/>
            </a:endParaRPr>
          </a:p>
        </p:txBody>
      </p:sp>
      <p:sp>
        <p:nvSpPr>
          <p:cNvPr id="274" name="Google Shape;274;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75" name="Google Shape;275;p43"/>
          <p:cNvSpPr txBox="1"/>
          <p:nvPr/>
        </p:nvSpPr>
        <p:spPr>
          <a:xfrm>
            <a:off x="354475" y="617050"/>
            <a:ext cx="8171100" cy="101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D700"/>
                </a:solidFill>
                <a:latin typeface="Roboto Serif"/>
                <a:ea typeface="Roboto Serif"/>
                <a:cs typeface="Roboto Serif"/>
                <a:sym typeface="Roboto Serif"/>
              </a:rPr>
              <a:t>Guideline 3:</a:t>
            </a:r>
            <a:r>
              <a:rPr lang="en" sz="1500">
                <a:solidFill>
                  <a:schemeClr val="lt1"/>
                </a:solidFill>
                <a:latin typeface="Roboto Serif"/>
                <a:ea typeface="Roboto Serif"/>
                <a:cs typeface="Roboto Serif"/>
                <a:sym typeface="Roboto Serif"/>
              </a:rPr>
              <a:t> Particle chemical composition</a:t>
            </a:r>
            <a:endParaRPr sz="1500">
              <a:solidFill>
                <a:schemeClr val="lt1"/>
              </a:solidFill>
              <a:latin typeface="Roboto Serif"/>
              <a:ea typeface="Roboto Serif"/>
              <a:cs typeface="Roboto Serif"/>
              <a:sym typeface="Roboto Serif"/>
            </a:endParaRPr>
          </a:p>
          <a:p>
            <a:pPr indent="-323850" lvl="0" marL="457200" rtl="0" algn="l">
              <a:lnSpc>
                <a:spcPct val="115000"/>
              </a:lnSpc>
              <a:spcBef>
                <a:spcPts val="70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Oxide weight percentage composition for each representative particle</a:t>
            </a:r>
            <a:endParaRPr sz="1500">
              <a:solidFill>
                <a:schemeClr val="lt1"/>
              </a:solidFill>
              <a:latin typeface="Roboto Serif"/>
              <a:ea typeface="Roboto Serif"/>
              <a:cs typeface="Roboto Serif"/>
              <a:sym typeface="Roboto Serif"/>
            </a:endParaRPr>
          </a:p>
        </p:txBody>
      </p:sp>
      <p:pic>
        <p:nvPicPr>
          <p:cNvPr id="276" name="Google Shape;276;p43" title="Screenshot 2025-10-10 at 8.42.13 PM.png"/>
          <p:cNvPicPr preferRelativeResize="0"/>
          <p:nvPr/>
        </p:nvPicPr>
        <p:blipFill>
          <a:blip r:embed="rId3">
            <a:alphaModFix/>
          </a:blip>
          <a:stretch>
            <a:fillRect/>
          </a:stretch>
        </p:blipFill>
        <p:spPr>
          <a:xfrm>
            <a:off x="889813" y="1628350"/>
            <a:ext cx="7364373" cy="32103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13" name="Google Shape;113;p26"/>
          <p:cNvSpPr txBox="1"/>
          <p:nvPr>
            <p:ph type="title"/>
          </p:nvPr>
        </p:nvSpPr>
        <p:spPr>
          <a:xfrm>
            <a:off x="311700" y="1416150"/>
            <a:ext cx="8520600" cy="23112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SzPts val="990"/>
              <a:buNone/>
            </a:pPr>
            <a:r>
              <a:rPr b="1" lang="en" sz="4220">
                <a:solidFill>
                  <a:srgbClr val="FFD700"/>
                </a:solidFill>
                <a:latin typeface="Roboto Serif"/>
                <a:ea typeface="Roboto Serif"/>
                <a:cs typeface="Roboto Serif"/>
                <a:sym typeface="Roboto Serif"/>
              </a:rPr>
              <a:t>NASA-STD-8739.10</a:t>
            </a:r>
            <a:endParaRPr b="1" sz="4220">
              <a:solidFill>
                <a:srgbClr val="FFD700"/>
              </a:solidFill>
              <a:latin typeface="Roboto Serif"/>
              <a:ea typeface="Roboto Serif"/>
              <a:cs typeface="Roboto Serif"/>
              <a:sym typeface="Roboto Serif"/>
            </a:endParaRPr>
          </a:p>
          <a:p>
            <a:pPr indent="0" lvl="0" marL="0" marR="0" rtl="0" algn="ctr">
              <a:lnSpc>
                <a:spcPct val="100000"/>
              </a:lnSpc>
              <a:spcBef>
                <a:spcPts val="0"/>
              </a:spcBef>
              <a:spcAft>
                <a:spcPts val="0"/>
              </a:spcAft>
              <a:buSzPts val="990"/>
              <a:buNone/>
            </a:pPr>
            <a:r>
              <a:rPr b="1" lang="en" sz="2820">
                <a:solidFill>
                  <a:schemeClr val="lt1"/>
                </a:solidFill>
                <a:latin typeface="Roboto Serif"/>
                <a:ea typeface="Roboto Serif"/>
                <a:cs typeface="Roboto Serif"/>
                <a:sym typeface="Roboto Serif"/>
              </a:rPr>
              <a:t>Electrical, Electronic, and Electromechanical (EEE) Parts Assurance Standard</a:t>
            </a:r>
            <a:endParaRPr b="1" sz="2820">
              <a:solidFill>
                <a:schemeClr val="lt1"/>
              </a:solidFill>
              <a:latin typeface="Roboto Serif"/>
              <a:ea typeface="Roboto Serif"/>
              <a:cs typeface="Roboto Serif"/>
              <a:sym typeface="Roboto Serif"/>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4"/>
          <p:cNvSpPr txBox="1"/>
          <p:nvPr>
            <p:ph type="title"/>
          </p:nvPr>
        </p:nvSpPr>
        <p:spPr>
          <a:xfrm>
            <a:off x="354475" y="443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FFD700"/>
                </a:solidFill>
                <a:latin typeface="Roboto Serif"/>
                <a:ea typeface="Roboto Serif"/>
                <a:cs typeface="Roboto Serif"/>
                <a:sym typeface="Roboto Serif"/>
              </a:rPr>
              <a:t>NASA/TP—2006–214605: </a:t>
            </a:r>
            <a:r>
              <a:rPr b="1" lang="en">
                <a:solidFill>
                  <a:schemeClr val="lt1"/>
                </a:solidFill>
                <a:latin typeface="Roboto Serif"/>
                <a:ea typeface="Roboto Serif"/>
                <a:cs typeface="Roboto Serif"/>
                <a:sym typeface="Roboto Serif"/>
              </a:rPr>
              <a:t>Main prescriptions</a:t>
            </a:r>
            <a:endParaRPr b="1">
              <a:solidFill>
                <a:schemeClr val="lt1"/>
              </a:solidFill>
              <a:latin typeface="Roboto Serif"/>
              <a:ea typeface="Roboto Serif"/>
              <a:cs typeface="Roboto Serif"/>
              <a:sym typeface="Roboto Serif"/>
            </a:endParaRPr>
          </a:p>
        </p:txBody>
      </p:sp>
      <p:sp>
        <p:nvSpPr>
          <p:cNvPr id="282" name="Google Shape;282;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83" name="Google Shape;283;p44"/>
          <p:cNvSpPr txBox="1"/>
          <p:nvPr/>
        </p:nvSpPr>
        <p:spPr>
          <a:xfrm>
            <a:off x="354475" y="617050"/>
            <a:ext cx="8171100" cy="23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D700"/>
                </a:solidFill>
                <a:latin typeface="Roboto Serif"/>
                <a:ea typeface="Roboto Serif"/>
                <a:cs typeface="Roboto Serif"/>
                <a:sym typeface="Roboto Serif"/>
              </a:rPr>
              <a:t>Recommendation 1</a:t>
            </a:r>
            <a:r>
              <a:rPr lang="en" sz="1500">
                <a:solidFill>
                  <a:srgbClr val="FFD700"/>
                </a:solidFill>
                <a:latin typeface="Roboto Serif"/>
                <a:ea typeface="Roboto Serif"/>
                <a:cs typeface="Roboto Serif"/>
                <a:sym typeface="Roboto Serif"/>
              </a:rPr>
              <a:t>:</a:t>
            </a:r>
            <a:r>
              <a:rPr lang="en" sz="1500">
                <a:solidFill>
                  <a:schemeClr val="lt1"/>
                </a:solidFill>
                <a:latin typeface="Roboto Serif"/>
                <a:ea typeface="Roboto Serif"/>
                <a:cs typeface="Roboto Serif"/>
                <a:sym typeface="Roboto Serif"/>
              </a:rPr>
              <a:t> </a:t>
            </a:r>
            <a:r>
              <a:rPr lang="en" sz="1500">
                <a:solidFill>
                  <a:schemeClr val="lt1"/>
                </a:solidFill>
                <a:latin typeface="Roboto Serif"/>
                <a:ea typeface="Roboto Serif"/>
                <a:cs typeface="Roboto Serif"/>
                <a:sym typeface="Roboto Serif"/>
              </a:rPr>
              <a:t>Standard Lunar Regolith Simulant Materials</a:t>
            </a:r>
            <a:endParaRPr sz="1500">
              <a:solidFill>
                <a:schemeClr val="lt1"/>
              </a:solidFill>
              <a:latin typeface="Roboto Serif"/>
              <a:ea typeface="Roboto Serif"/>
              <a:cs typeface="Roboto Serif"/>
              <a:sym typeface="Roboto Serif"/>
            </a:endParaRPr>
          </a:p>
          <a:p>
            <a:pPr indent="-323850" lvl="0" marL="457200" rtl="0" algn="l">
              <a:lnSpc>
                <a:spcPct val="115000"/>
              </a:lnSpc>
              <a:spcBef>
                <a:spcPts val="700"/>
              </a:spcBef>
              <a:spcAft>
                <a:spcPts val="0"/>
              </a:spcAft>
              <a:buClr>
                <a:schemeClr val="lt1"/>
              </a:buClr>
              <a:buSzPts val="1500"/>
              <a:buFont typeface="Roboto Serif"/>
              <a:buChar char="●"/>
            </a:pPr>
            <a:r>
              <a:rPr lang="en" sz="1500">
                <a:solidFill>
                  <a:srgbClr val="FFD700"/>
                </a:solidFill>
                <a:latin typeface="Roboto Serif"/>
                <a:ea typeface="Roboto Serif"/>
                <a:cs typeface="Roboto Serif"/>
                <a:sym typeface="Roboto Serif"/>
              </a:rPr>
              <a:t>Goal:</a:t>
            </a:r>
            <a:r>
              <a:rPr lang="en" sz="1500">
                <a:solidFill>
                  <a:schemeClr val="lt1"/>
                </a:solidFill>
                <a:latin typeface="Roboto Serif"/>
                <a:ea typeface="Roboto Serif"/>
                <a:cs typeface="Roboto Serif"/>
                <a:sym typeface="Roboto Serif"/>
              </a:rPr>
              <a:t> Establish traceable, standardized lunar soil simulants</a:t>
            </a:r>
            <a:endParaRPr sz="1500">
              <a:solidFill>
                <a:schemeClr val="lt1"/>
              </a:solidFill>
              <a:latin typeface="Roboto Serif"/>
              <a:ea typeface="Roboto Serif"/>
              <a:cs typeface="Roboto Serif"/>
              <a:sym typeface="Roboto Serif"/>
            </a:endParaRPr>
          </a:p>
          <a:p>
            <a:pPr indent="-323850" lvl="0" marL="457200" rtl="0" algn="l">
              <a:lnSpc>
                <a:spcPct val="115000"/>
              </a:lnSpc>
              <a:spcBef>
                <a:spcPts val="0"/>
              </a:spcBef>
              <a:spcAft>
                <a:spcPts val="0"/>
              </a:spcAft>
              <a:buClr>
                <a:schemeClr val="lt1"/>
              </a:buClr>
              <a:buSzPts val="1500"/>
              <a:buFont typeface="Roboto Serif"/>
              <a:buChar char="●"/>
            </a:pPr>
            <a:r>
              <a:rPr lang="en" sz="1500">
                <a:solidFill>
                  <a:srgbClr val="FFD700"/>
                </a:solidFill>
                <a:latin typeface="Roboto Serif"/>
                <a:ea typeface="Roboto Serif"/>
                <a:cs typeface="Roboto Serif"/>
                <a:sym typeface="Roboto Serif"/>
              </a:rPr>
              <a:t>Prescription 1:</a:t>
            </a:r>
            <a:r>
              <a:rPr lang="en" sz="1500">
                <a:solidFill>
                  <a:schemeClr val="lt1"/>
                </a:solidFill>
                <a:latin typeface="Roboto Serif"/>
                <a:ea typeface="Roboto Serif"/>
                <a:cs typeface="Roboto Serif"/>
                <a:sym typeface="Roboto Serif"/>
              </a:rPr>
              <a:t> 3 root simulants – baseline materials for each major lunar terrain</a:t>
            </a:r>
            <a:endParaRPr sz="1500">
              <a:solidFill>
                <a:schemeClr val="lt1"/>
              </a:solidFill>
              <a:latin typeface="Roboto Serif"/>
              <a:ea typeface="Roboto Serif"/>
              <a:cs typeface="Roboto Serif"/>
              <a:sym typeface="Roboto Serif"/>
            </a:endParaRPr>
          </a:p>
          <a:p>
            <a:pPr indent="-323850" lvl="1" marL="914400" rtl="0" algn="l">
              <a:lnSpc>
                <a:spcPct val="115000"/>
              </a:lnSpc>
              <a:spcBef>
                <a:spcPts val="0"/>
              </a:spcBef>
              <a:spcAft>
                <a:spcPts val="0"/>
              </a:spcAft>
              <a:buClr>
                <a:schemeClr val="lt1"/>
              </a:buClr>
              <a:buSzPts val="1500"/>
              <a:buFont typeface="Roboto Serif"/>
              <a:buAutoNum type="alphaLcPeriod"/>
            </a:pPr>
            <a:r>
              <a:rPr lang="en" sz="1500">
                <a:solidFill>
                  <a:srgbClr val="EA9999"/>
                </a:solidFill>
                <a:latin typeface="Roboto Serif"/>
                <a:ea typeface="Roboto Serif"/>
                <a:cs typeface="Roboto Serif"/>
                <a:sym typeface="Roboto Serif"/>
              </a:rPr>
              <a:t>Mare Simulant:</a:t>
            </a:r>
            <a:r>
              <a:rPr lang="en" sz="1500">
                <a:solidFill>
                  <a:schemeClr val="lt1"/>
                </a:solidFill>
                <a:latin typeface="Roboto Serif"/>
                <a:ea typeface="Roboto Serif"/>
                <a:cs typeface="Roboto Serif"/>
                <a:sym typeface="Roboto Serif"/>
              </a:rPr>
              <a:t> Low-Titanium Mare Basalt</a:t>
            </a:r>
            <a:endParaRPr sz="1500">
              <a:solidFill>
                <a:schemeClr val="lt1"/>
              </a:solidFill>
              <a:latin typeface="Roboto Serif"/>
              <a:ea typeface="Roboto Serif"/>
              <a:cs typeface="Roboto Serif"/>
              <a:sym typeface="Roboto Serif"/>
            </a:endParaRPr>
          </a:p>
          <a:p>
            <a:pPr indent="-323850" lvl="1" marL="914400" rtl="0" algn="l">
              <a:lnSpc>
                <a:spcPct val="115000"/>
              </a:lnSpc>
              <a:spcBef>
                <a:spcPts val="0"/>
              </a:spcBef>
              <a:spcAft>
                <a:spcPts val="0"/>
              </a:spcAft>
              <a:buClr>
                <a:schemeClr val="lt1"/>
              </a:buClr>
              <a:buSzPts val="1500"/>
              <a:buFont typeface="Roboto Serif"/>
              <a:buAutoNum type="alphaLcPeriod"/>
            </a:pPr>
            <a:r>
              <a:rPr lang="en" sz="1500">
                <a:solidFill>
                  <a:srgbClr val="EA9999"/>
                </a:solidFill>
                <a:latin typeface="Roboto Serif"/>
                <a:ea typeface="Roboto Serif"/>
                <a:cs typeface="Roboto Serif"/>
                <a:sym typeface="Roboto Serif"/>
              </a:rPr>
              <a:t>Highland Simulant:</a:t>
            </a:r>
            <a:r>
              <a:rPr lang="en" sz="1500">
                <a:solidFill>
                  <a:schemeClr val="lt1"/>
                </a:solidFill>
                <a:latin typeface="Roboto Serif"/>
                <a:ea typeface="Roboto Serif"/>
                <a:cs typeface="Roboto Serif"/>
                <a:sym typeface="Roboto Serif"/>
              </a:rPr>
              <a:t> High-Calcium Highland Anorthosite</a:t>
            </a:r>
            <a:endParaRPr sz="1500">
              <a:solidFill>
                <a:schemeClr val="lt1"/>
              </a:solidFill>
              <a:latin typeface="Roboto Serif"/>
              <a:ea typeface="Roboto Serif"/>
              <a:cs typeface="Roboto Serif"/>
              <a:sym typeface="Roboto Serif"/>
            </a:endParaRPr>
          </a:p>
          <a:p>
            <a:pPr indent="-323850" lvl="1" marL="914400" rtl="0" algn="l">
              <a:lnSpc>
                <a:spcPct val="115000"/>
              </a:lnSpc>
              <a:spcBef>
                <a:spcPts val="0"/>
              </a:spcBef>
              <a:spcAft>
                <a:spcPts val="0"/>
              </a:spcAft>
              <a:buClr>
                <a:schemeClr val="lt1"/>
              </a:buClr>
              <a:buSzPts val="1500"/>
              <a:buFont typeface="Roboto Serif"/>
              <a:buAutoNum type="alphaLcPeriod"/>
            </a:pPr>
            <a:r>
              <a:rPr lang="en" sz="1500">
                <a:solidFill>
                  <a:srgbClr val="EA9999"/>
                </a:solidFill>
                <a:latin typeface="Roboto Serif"/>
                <a:ea typeface="Roboto Serif"/>
                <a:cs typeface="Roboto Serif"/>
                <a:sym typeface="Roboto Serif"/>
              </a:rPr>
              <a:t>Polar Simulant:</a:t>
            </a:r>
            <a:r>
              <a:rPr lang="en" sz="1500">
                <a:solidFill>
                  <a:schemeClr val="lt1"/>
                </a:solidFill>
                <a:latin typeface="Roboto Serif"/>
                <a:ea typeface="Roboto Serif"/>
                <a:cs typeface="Roboto Serif"/>
                <a:sym typeface="Roboto Serif"/>
              </a:rPr>
              <a:t> Mixture of Low-Titanium Mare Basalt and High-Calcium Highland Anorthosite</a:t>
            </a:r>
            <a:endParaRPr sz="1500">
              <a:solidFill>
                <a:schemeClr val="lt1"/>
              </a:solidFill>
              <a:latin typeface="Roboto Serif"/>
              <a:ea typeface="Roboto Serif"/>
              <a:cs typeface="Roboto Serif"/>
              <a:sym typeface="Roboto Serif"/>
            </a:endParaRPr>
          </a:p>
        </p:txBody>
      </p:sp>
      <p:grpSp>
        <p:nvGrpSpPr>
          <p:cNvPr id="284" name="Google Shape;284;p44"/>
          <p:cNvGrpSpPr/>
          <p:nvPr/>
        </p:nvGrpSpPr>
        <p:grpSpPr>
          <a:xfrm>
            <a:off x="1624801" y="2936059"/>
            <a:ext cx="5979943" cy="1824071"/>
            <a:chOff x="1453225" y="2936050"/>
            <a:chExt cx="6237554" cy="1902650"/>
          </a:xfrm>
        </p:grpSpPr>
        <p:pic>
          <p:nvPicPr>
            <p:cNvPr id="285" name="Google Shape;285;p44" title="Screenshot 2025-10-10 at 8.54.12 PM.png"/>
            <p:cNvPicPr preferRelativeResize="0"/>
            <p:nvPr/>
          </p:nvPicPr>
          <p:blipFill>
            <a:blip r:embed="rId3">
              <a:alphaModFix/>
            </a:blip>
            <a:stretch>
              <a:fillRect/>
            </a:stretch>
          </p:blipFill>
          <p:spPr>
            <a:xfrm>
              <a:off x="1453225" y="2936050"/>
              <a:ext cx="6237554" cy="1902650"/>
            </a:xfrm>
            <a:prstGeom prst="rect">
              <a:avLst/>
            </a:prstGeom>
            <a:noFill/>
            <a:ln>
              <a:noFill/>
            </a:ln>
          </p:spPr>
        </p:pic>
        <p:sp>
          <p:nvSpPr>
            <p:cNvPr id="286" name="Google Shape;286;p44"/>
            <p:cNvSpPr/>
            <p:nvPr/>
          </p:nvSpPr>
          <p:spPr>
            <a:xfrm>
              <a:off x="4936950" y="3018125"/>
              <a:ext cx="869100" cy="1738500"/>
            </a:xfrm>
            <a:prstGeom prst="rect">
              <a:avLst/>
            </a:prstGeom>
            <a:noFill/>
            <a:ln cap="flat" cmpd="sng" w="36525">
              <a:solidFill>
                <a:srgbClr val="FF0000"/>
              </a:solidFill>
              <a:prstDash val="solid"/>
              <a:round/>
              <a:headEnd len="sm" w="sm" type="none"/>
              <a:tailEnd len="sm" w="sm" type="none"/>
            </a:ln>
          </p:spPr>
          <p:txBody>
            <a:bodyPr anchorCtr="0" anchor="ctr" bIns="87650" lIns="87650" spcFirstLastPara="1" rIns="87650" wrap="square" tIns="87650">
              <a:noAutofit/>
            </a:bodyPr>
            <a:lstStyle/>
            <a:p>
              <a:pPr indent="0" lvl="0" marL="0" rtl="0" algn="ctr">
                <a:spcBef>
                  <a:spcPts val="0"/>
                </a:spcBef>
                <a:spcAft>
                  <a:spcPts val="0"/>
                </a:spcAft>
                <a:buNone/>
              </a:pPr>
              <a:r>
                <a:t/>
              </a:r>
              <a:endParaRPr sz="1342"/>
            </a:p>
          </p:txBody>
        </p:sp>
      </p:grpSp>
      <p:sp>
        <p:nvSpPr>
          <p:cNvPr id="287" name="Google Shape;287;p44"/>
          <p:cNvSpPr txBox="1"/>
          <p:nvPr/>
        </p:nvSpPr>
        <p:spPr>
          <a:xfrm>
            <a:off x="988075" y="4760125"/>
            <a:ext cx="7253400" cy="393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700"/>
              </a:spcAft>
              <a:buNone/>
            </a:pPr>
            <a:r>
              <a:rPr lang="en" sz="1500">
                <a:solidFill>
                  <a:schemeClr val="lt1"/>
                </a:solidFill>
                <a:latin typeface="Roboto Serif"/>
                <a:ea typeface="Roboto Serif"/>
                <a:cs typeface="Roboto Serif"/>
                <a:sym typeface="Roboto Serif"/>
              </a:rPr>
              <a:t>Material mix for mare simulant root mix</a:t>
            </a:r>
            <a:endParaRPr sz="1500">
              <a:solidFill>
                <a:schemeClr val="lt1"/>
              </a:solidFill>
              <a:latin typeface="Roboto Serif"/>
              <a:ea typeface="Roboto Serif"/>
              <a:cs typeface="Roboto Serif"/>
              <a:sym typeface="Roboto Serif"/>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5"/>
          <p:cNvSpPr txBox="1"/>
          <p:nvPr>
            <p:ph type="title"/>
          </p:nvPr>
        </p:nvSpPr>
        <p:spPr>
          <a:xfrm>
            <a:off x="354475" y="443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FFD700"/>
                </a:solidFill>
                <a:latin typeface="Roboto Serif"/>
                <a:ea typeface="Roboto Serif"/>
                <a:cs typeface="Roboto Serif"/>
                <a:sym typeface="Roboto Serif"/>
              </a:rPr>
              <a:t>NASA/TP—2006–214605: </a:t>
            </a:r>
            <a:r>
              <a:rPr b="1" lang="en">
                <a:solidFill>
                  <a:schemeClr val="lt1"/>
                </a:solidFill>
                <a:latin typeface="Roboto Serif"/>
                <a:ea typeface="Roboto Serif"/>
                <a:cs typeface="Roboto Serif"/>
                <a:sym typeface="Roboto Serif"/>
              </a:rPr>
              <a:t>Main prescriptions</a:t>
            </a:r>
            <a:endParaRPr b="1">
              <a:solidFill>
                <a:schemeClr val="lt1"/>
              </a:solidFill>
              <a:latin typeface="Roboto Serif"/>
              <a:ea typeface="Roboto Serif"/>
              <a:cs typeface="Roboto Serif"/>
              <a:sym typeface="Roboto Serif"/>
            </a:endParaRPr>
          </a:p>
        </p:txBody>
      </p:sp>
      <p:sp>
        <p:nvSpPr>
          <p:cNvPr id="293" name="Google Shape;293;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94" name="Google Shape;294;p45"/>
          <p:cNvSpPr txBox="1"/>
          <p:nvPr/>
        </p:nvSpPr>
        <p:spPr>
          <a:xfrm>
            <a:off x="354475" y="832200"/>
            <a:ext cx="8171100" cy="347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D700"/>
                </a:solidFill>
                <a:latin typeface="Roboto Serif"/>
                <a:ea typeface="Roboto Serif"/>
                <a:cs typeface="Roboto Serif"/>
                <a:sym typeface="Roboto Serif"/>
              </a:rPr>
              <a:t>Recommendation 1:</a:t>
            </a:r>
            <a:r>
              <a:rPr lang="en" sz="1500">
                <a:solidFill>
                  <a:schemeClr val="lt1"/>
                </a:solidFill>
                <a:latin typeface="Roboto Serif"/>
                <a:ea typeface="Roboto Serif"/>
                <a:cs typeface="Roboto Serif"/>
                <a:sym typeface="Roboto Serif"/>
              </a:rPr>
              <a:t> Standard Lunar Regolith Simulant Materials</a:t>
            </a:r>
            <a:endParaRPr sz="1500">
              <a:solidFill>
                <a:schemeClr val="lt1"/>
              </a:solidFill>
              <a:latin typeface="Roboto Serif"/>
              <a:ea typeface="Roboto Serif"/>
              <a:cs typeface="Roboto Serif"/>
              <a:sym typeface="Roboto Serif"/>
            </a:endParaRPr>
          </a:p>
          <a:p>
            <a:pPr indent="-323850" lvl="0" marL="457200" rtl="0" algn="l">
              <a:lnSpc>
                <a:spcPct val="115000"/>
              </a:lnSpc>
              <a:spcBef>
                <a:spcPts val="700"/>
              </a:spcBef>
              <a:spcAft>
                <a:spcPts val="0"/>
              </a:spcAft>
              <a:buClr>
                <a:schemeClr val="lt1"/>
              </a:buClr>
              <a:buSzPts val="1500"/>
              <a:buFont typeface="Roboto Serif"/>
              <a:buChar char="●"/>
            </a:pPr>
            <a:r>
              <a:rPr lang="en" sz="1500">
                <a:solidFill>
                  <a:srgbClr val="FFD700"/>
                </a:solidFill>
                <a:latin typeface="Roboto Serif"/>
                <a:ea typeface="Roboto Serif"/>
                <a:cs typeface="Roboto Serif"/>
                <a:sym typeface="Roboto Serif"/>
              </a:rPr>
              <a:t>Prescription 2:</a:t>
            </a:r>
            <a:r>
              <a:rPr lang="en" sz="1500">
                <a:solidFill>
                  <a:schemeClr val="lt1"/>
                </a:solidFill>
                <a:latin typeface="Roboto Serif"/>
                <a:ea typeface="Roboto Serif"/>
                <a:cs typeface="Roboto Serif"/>
                <a:sym typeface="Roboto Serif"/>
              </a:rPr>
              <a:t> 7 derivative simulants – derivative of root simulant for specific site or system tests</a:t>
            </a:r>
            <a:endParaRPr sz="1500">
              <a:solidFill>
                <a:schemeClr val="lt1"/>
              </a:solidFill>
              <a:latin typeface="Roboto Serif"/>
              <a:ea typeface="Roboto Serif"/>
              <a:cs typeface="Roboto Serif"/>
              <a:sym typeface="Roboto Serif"/>
            </a:endParaRPr>
          </a:p>
          <a:p>
            <a:pPr indent="-323850" lvl="1" marL="914400" rtl="0" algn="l">
              <a:lnSpc>
                <a:spcPct val="115000"/>
              </a:lnSpc>
              <a:spcBef>
                <a:spcPts val="0"/>
              </a:spcBef>
              <a:spcAft>
                <a:spcPts val="0"/>
              </a:spcAft>
              <a:buClr>
                <a:schemeClr val="lt1"/>
              </a:buClr>
              <a:buSzPts val="1500"/>
              <a:buFont typeface="Roboto Serif"/>
              <a:buAutoNum type="alphaLcPeriod"/>
            </a:pPr>
            <a:r>
              <a:rPr lang="en" sz="1500">
                <a:solidFill>
                  <a:srgbClr val="EA9999"/>
                </a:solidFill>
                <a:latin typeface="Roboto Serif"/>
                <a:ea typeface="Roboto Serif"/>
                <a:cs typeface="Roboto Serif"/>
                <a:sym typeface="Roboto Serif"/>
              </a:rPr>
              <a:t>Glass Fraction:</a:t>
            </a:r>
            <a:r>
              <a:rPr lang="en" sz="1500">
                <a:solidFill>
                  <a:schemeClr val="lt1"/>
                </a:solidFill>
                <a:latin typeface="Roboto Serif"/>
                <a:ea typeface="Roboto Serif"/>
                <a:cs typeface="Roboto Serif"/>
                <a:sym typeface="Roboto Serif"/>
              </a:rPr>
              <a:t> Percentage of impact-glass per sample</a:t>
            </a:r>
            <a:endParaRPr sz="1500">
              <a:solidFill>
                <a:schemeClr val="lt1"/>
              </a:solidFill>
              <a:latin typeface="Roboto Serif"/>
              <a:ea typeface="Roboto Serif"/>
              <a:cs typeface="Roboto Serif"/>
              <a:sym typeface="Roboto Serif"/>
            </a:endParaRPr>
          </a:p>
          <a:p>
            <a:pPr indent="-323850" lvl="1" marL="914400" rtl="0" algn="l">
              <a:lnSpc>
                <a:spcPct val="115000"/>
              </a:lnSpc>
              <a:spcBef>
                <a:spcPts val="0"/>
              </a:spcBef>
              <a:spcAft>
                <a:spcPts val="0"/>
              </a:spcAft>
              <a:buClr>
                <a:schemeClr val="lt1"/>
              </a:buClr>
              <a:buSzPts val="1500"/>
              <a:buFont typeface="Roboto Serif"/>
              <a:buAutoNum type="alphaLcPeriod"/>
            </a:pPr>
            <a:r>
              <a:rPr lang="en" sz="1500">
                <a:solidFill>
                  <a:srgbClr val="EA9999"/>
                </a:solidFill>
                <a:latin typeface="Roboto Serif"/>
                <a:ea typeface="Roboto Serif"/>
                <a:cs typeface="Roboto Serif"/>
                <a:sym typeface="Roboto Serif"/>
              </a:rPr>
              <a:t>Agglutinates:</a:t>
            </a:r>
            <a:r>
              <a:rPr lang="en" sz="1500">
                <a:solidFill>
                  <a:schemeClr val="lt1"/>
                </a:solidFill>
                <a:latin typeface="Roboto Serif"/>
                <a:ea typeface="Roboto Serif"/>
                <a:cs typeface="Roboto Serif"/>
                <a:sym typeface="Roboto Serif"/>
              </a:rPr>
              <a:t> </a:t>
            </a:r>
            <a:r>
              <a:rPr lang="en" sz="1500">
                <a:solidFill>
                  <a:schemeClr val="lt1"/>
                </a:solidFill>
                <a:latin typeface="Roboto Serif"/>
                <a:ea typeface="Roboto Serif"/>
                <a:cs typeface="Roboto Serif"/>
                <a:sym typeface="Roboto Serif"/>
              </a:rPr>
              <a:t>Stickiness</a:t>
            </a:r>
            <a:r>
              <a:rPr lang="en" sz="1500">
                <a:solidFill>
                  <a:schemeClr val="lt1"/>
                </a:solidFill>
                <a:latin typeface="Roboto Serif"/>
                <a:ea typeface="Roboto Serif"/>
                <a:cs typeface="Roboto Serif"/>
                <a:sym typeface="Roboto Serif"/>
              </a:rPr>
              <a:t> of the regolith</a:t>
            </a:r>
            <a:endParaRPr sz="1500">
              <a:solidFill>
                <a:schemeClr val="lt1"/>
              </a:solidFill>
              <a:latin typeface="Roboto Serif"/>
              <a:ea typeface="Roboto Serif"/>
              <a:cs typeface="Roboto Serif"/>
              <a:sym typeface="Roboto Serif"/>
            </a:endParaRPr>
          </a:p>
          <a:p>
            <a:pPr indent="-323850" lvl="1" marL="914400" rtl="0" algn="l">
              <a:lnSpc>
                <a:spcPct val="115000"/>
              </a:lnSpc>
              <a:spcBef>
                <a:spcPts val="0"/>
              </a:spcBef>
              <a:spcAft>
                <a:spcPts val="0"/>
              </a:spcAft>
              <a:buClr>
                <a:schemeClr val="lt1"/>
              </a:buClr>
              <a:buSzPts val="1500"/>
              <a:buFont typeface="Roboto Serif"/>
              <a:buAutoNum type="alphaLcPeriod"/>
            </a:pPr>
            <a:r>
              <a:rPr lang="en" sz="1500">
                <a:solidFill>
                  <a:srgbClr val="EA9999"/>
                </a:solidFill>
                <a:latin typeface="Roboto Serif"/>
                <a:ea typeface="Roboto Serif"/>
                <a:cs typeface="Roboto Serif"/>
                <a:sym typeface="Roboto Serif"/>
              </a:rPr>
              <a:t>Nanophase Iron:</a:t>
            </a:r>
            <a:r>
              <a:rPr lang="en" sz="1500">
                <a:solidFill>
                  <a:schemeClr val="lt1"/>
                </a:solidFill>
                <a:latin typeface="Roboto Serif"/>
                <a:ea typeface="Roboto Serif"/>
                <a:cs typeface="Roboto Serif"/>
                <a:sym typeface="Roboto Serif"/>
              </a:rPr>
              <a:t> Percentage of iron per sample</a:t>
            </a:r>
            <a:endParaRPr sz="1500">
              <a:solidFill>
                <a:schemeClr val="lt1"/>
              </a:solidFill>
              <a:latin typeface="Roboto Serif"/>
              <a:ea typeface="Roboto Serif"/>
              <a:cs typeface="Roboto Serif"/>
              <a:sym typeface="Roboto Serif"/>
            </a:endParaRPr>
          </a:p>
          <a:p>
            <a:pPr indent="-323850" lvl="1" marL="914400" rtl="0" algn="l">
              <a:lnSpc>
                <a:spcPct val="115000"/>
              </a:lnSpc>
              <a:spcBef>
                <a:spcPts val="0"/>
              </a:spcBef>
              <a:spcAft>
                <a:spcPts val="0"/>
              </a:spcAft>
              <a:buClr>
                <a:schemeClr val="lt1"/>
              </a:buClr>
              <a:buSzPts val="1500"/>
              <a:buFont typeface="Roboto Serif"/>
              <a:buAutoNum type="alphaLcPeriod"/>
            </a:pPr>
            <a:r>
              <a:rPr lang="en" sz="1500">
                <a:solidFill>
                  <a:srgbClr val="EA9999"/>
                </a:solidFill>
                <a:latin typeface="Roboto Serif"/>
                <a:ea typeface="Roboto Serif"/>
                <a:cs typeface="Roboto Serif"/>
                <a:sym typeface="Roboto Serif"/>
              </a:rPr>
              <a:t>Shocked Grains:</a:t>
            </a:r>
            <a:r>
              <a:rPr lang="en" sz="1500">
                <a:solidFill>
                  <a:schemeClr val="lt1"/>
                </a:solidFill>
                <a:latin typeface="Roboto Serif"/>
                <a:ea typeface="Roboto Serif"/>
                <a:cs typeface="Roboto Serif"/>
                <a:sym typeface="Roboto Serif"/>
              </a:rPr>
              <a:t> Percentage of particles crushed by </a:t>
            </a:r>
            <a:r>
              <a:rPr lang="en" sz="1500">
                <a:solidFill>
                  <a:schemeClr val="lt1"/>
                </a:solidFill>
                <a:latin typeface="Roboto Serif"/>
                <a:ea typeface="Roboto Serif"/>
                <a:cs typeface="Roboto Serif"/>
                <a:sym typeface="Roboto Serif"/>
              </a:rPr>
              <a:t>meteorite</a:t>
            </a:r>
            <a:r>
              <a:rPr lang="en" sz="1500">
                <a:solidFill>
                  <a:schemeClr val="lt1"/>
                </a:solidFill>
                <a:latin typeface="Roboto Serif"/>
                <a:ea typeface="Roboto Serif"/>
                <a:cs typeface="Roboto Serif"/>
                <a:sym typeface="Roboto Serif"/>
              </a:rPr>
              <a:t> impact</a:t>
            </a:r>
            <a:endParaRPr sz="1500">
              <a:solidFill>
                <a:schemeClr val="lt1"/>
              </a:solidFill>
              <a:latin typeface="Roboto Serif"/>
              <a:ea typeface="Roboto Serif"/>
              <a:cs typeface="Roboto Serif"/>
              <a:sym typeface="Roboto Serif"/>
            </a:endParaRPr>
          </a:p>
          <a:p>
            <a:pPr indent="-323850" lvl="1" marL="914400" rtl="0" algn="l">
              <a:lnSpc>
                <a:spcPct val="115000"/>
              </a:lnSpc>
              <a:spcBef>
                <a:spcPts val="0"/>
              </a:spcBef>
              <a:spcAft>
                <a:spcPts val="0"/>
              </a:spcAft>
              <a:buClr>
                <a:schemeClr val="lt1"/>
              </a:buClr>
              <a:buSzPts val="1500"/>
              <a:buFont typeface="Roboto Serif"/>
              <a:buAutoNum type="alphaLcPeriod"/>
            </a:pPr>
            <a:r>
              <a:rPr lang="en" sz="1500">
                <a:solidFill>
                  <a:srgbClr val="EA9999"/>
                </a:solidFill>
                <a:latin typeface="Roboto Serif"/>
                <a:ea typeface="Roboto Serif"/>
                <a:cs typeface="Roboto Serif"/>
                <a:sym typeface="Roboto Serif"/>
              </a:rPr>
              <a:t>Solar-Wind Volatiles:</a:t>
            </a:r>
            <a:r>
              <a:rPr lang="en" sz="1500">
                <a:solidFill>
                  <a:schemeClr val="lt1"/>
                </a:solidFill>
                <a:latin typeface="Roboto Serif"/>
                <a:ea typeface="Roboto Serif"/>
                <a:cs typeface="Roboto Serif"/>
                <a:sym typeface="Roboto Serif"/>
              </a:rPr>
              <a:t> Percentage of particles exposed to solar wind</a:t>
            </a:r>
            <a:endParaRPr sz="1500">
              <a:solidFill>
                <a:schemeClr val="lt1"/>
              </a:solidFill>
              <a:latin typeface="Roboto Serif"/>
              <a:ea typeface="Roboto Serif"/>
              <a:cs typeface="Roboto Serif"/>
              <a:sym typeface="Roboto Serif"/>
            </a:endParaRPr>
          </a:p>
          <a:p>
            <a:pPr indent="-323850" lvl="1" marL="914400" rtl="0" algn="l">
              <a:lnSpc>
                <a:spcPct val="115000"/>
              </a:lnSpc>
              <a:spcBef>
                <a:spcPts val="0"/>
              </a:spcBef>
              <a:spcAft>
                <a:spcPts val="0"/>
              </a:spcAft>
              <a:buClr>
                <a:schemeClr val="lt1"/>
              </a:buClr>
              <a:buSzPts val="1500"/>
              <a:buFont typeface="Roboto Serif"/>
              <a:buAutoNum type="alphaLcPeriod"/>
            </a:pPr>
            <a:r>
              <a:rPr lang="en" sz="1500">
                <a:solidFill>
                  <a:srgbClr val="EA9999"/>
                </a:solidFill>
                <a:latin typeface="Roboto Serif"/>
                <a:ea typeface="Roboto Serif"/>
                <a:cs typeface="Roboto Serif"/>
                <a:sym typeface="Roboto Serif"/>
              </a:rPr>
              <a:t>Dust Fraction:</a:t>
            </a:r>
            <a:r>
              <a:rPr lang="en" sz="1500">
                <a:solidFill>
                  <a:schemeClr val="lt1"/>
                </a:solidFill>
                <a:latin typeface="Roboto Serif"/>
                <a:ea typeface="Roboto Serif"/>
                <a:cs typeface="Roboto Serif"/>
                <a:sym typeface="Roboto Serif"/>
              </a:rPr>
              <a:t> Percentage of particles below 50 µm</a:t>
            </a:r>
            <a:endParaRPr sz="1500">
              <a:solidFill>
                <a:schemeClr val="lt1"/>
              </a:solidFill>
              <a:latin typeface="Roboto Serif"/>
              <a:ea typeface="Roboto Serif"/>
              <a:cs typeface="Roboto Serif"/>
              <a:sym typeface="Roboto Serif"/>
            </a:endParaRPr>
          </a:p>
          <a:p>
            <a:pPr indent="-323850" lvl="1" marL="914400" rtl="0" algn="l">
              <a:lnSpc>
                <a:spcPct val="115000"/>
              </a:lnSpc>
              <a:spcBef>
                <a:spcPts val="0"/>
              </a:spcBef>
              <a:spcAft>
                <a:spcPts val="0"/>
              </a:spcAft>
              <a:buClr>
                <a:schemeClr val="lt1"/>
              </a:buClr>
              <a:buSzPts val="1500"/>
              <a:buFont typeface="Roboto Serif"/>
              <a:buAutoNum type="alphaLcPeriod"/>
            </a:pPr>
            <a:r>
              <a:rPr lang="en" sz="1500">
                <a:solidFill>
                  <a:srgbClr val="EA9999"/>
                </a:solidFill>
                <a:latin typeface="Roboto Serif"/>
                <a:ea typeface="Roboto Serif"/>
                <a:cs typeface="Roboto Serif"/>
                <a:sym typeface="Roboto Serif"/>
              </a:rPr>
              <a:t>Minerals:</a:t>
            </a:r>
            <a:r>
              <a:rPr lang="en" sz="1500">
                <a:solidFill>
                  <a:schemeClr val="lt1"/>
                </a:solidFill>
                <a:latin typeface="Roboto Serif"/>
                <a:ea typeface="Roboto Serif"/>
                <a:cs typeface="Roboto Serif"/>
                <a:sym typeface="Roboto Serif"/>
              </a:rPr>
              <a:t> Adjustments to the chemistry and mineralogy of simulant as required</a:t>
            </a:r>
            <a:endParaRPr sz="1500">
              <a:solidFill>
                <a:schemeClr val="lt1"/>
              </a:solidFill>
              <a:latin typeface="Roboto Serif"/>
              <a:ea typeface="Roboto Serif"/>
              <a:cs typeface="Roboto Serif"/>
              <a:sym typeface="Roboto Serif"/>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6"/>
          <p:cNvSpPr txBox="1"/>
          <p:nvPr>
            <p:ph type="title"/>
          </p:nvPr>
        </p:nvSpPr>
        <p:spPr>
          <a:xfrm>
            <a:off x="354475" y="443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FFD700"/>
                </a:solidFill>
                <a:latin typeface="Roboto Serif"/>
                <a:ea typeface="Roboto Serif"/>
                <a:cs typeface="Roboto Serif"/>
                <a:sym typeface="Roboto Serif"/>
              </a:rPr>
              <a:t>NASA/TP—2006–214605: </a:t>
            </a:r>
            <a:r>
              <a:rPr b="1" lang="en">
                <a:solidFill>
                  <a:schemeClr val="lt1"/>
                </a:solidFill>
                <a:latin typeface="Roboto Serif"/>
                <a:ea typeface="Roboto Serif"/>
                <a:cs typeface="Roboto Serif"/>
                <a:sym typeface="Roboto Serif"/>
              </a:rPr>
              <a:t>Main prescriptions</a:t>
            </a:r>
            <a:endParaRPr b="1">
              <a:solidFill>
                <a:schemeClr val="lt1"/>
              </a:solidFill>
              <a:latin typeface="Roboto Serif"/>
              <a:ea typeface="Roboto Serif"/>
              <a:cs typeface="Roboto Serif"/>
              <a:sym typeface="Roboto Serif"/>
            </a:endParaRPr>
          </a:p>
        </p:txBody>
      </p:sp>
      <p:sp>
        <p:nvSpPr>
          <p:cNvPr id="300" name="Google Shape;300;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301" name="Google Shape;301;p46"/>
          <p:cNvSpPr txBox="1"/>
          <p:nvPr/>
        </p:nvSpPr>
        <p:spPr>
          <a:xfrm>
            <a:off x="354475" y="617050"/>
            <a:ext cx="8171100" cy="128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D700"/>
                </a:solidFill>
                <a:latin typeface="Roboto Serif"/>
                <a:ea typeface="Roboto Serif"/>
                <a:cs typeface="Roboto Serif"/>
                <a:sym typeface="Roboto Serif"/>
              </a:rPr>
              <a:t>Recommendation 2:</a:t>
            </a:r>
            <a:r>
              <a:rPr lang="en" sz="1500">
                <a:solidFill>
                  <a:schemeClr val="lt1"/>
                </a:solidFill>
                <a:latin typeface="Roboto Serif"/>
                <a:ea typeface="Roboto Serif"/>
                <a:cs typeface="Roboto Serif"/>
                <a:sym typeface="Roboto Serif"/>
              </a:rPr>
              <a:t> </a:t>
            </a:r>
            <a:r>
              <a:rPr lang="en" sz="1500">
                <a:solidFill>
                  <a:schemeClr val="lt1"/>
                </a:solidFill>
                <a:latin typeface="Roboto Serif"/>
                <a:ea typeface="Roboto Serif"/>
                <a:cs typeface="Roboto Serif"/>
                <a:sym typeface="Roboto Serif"/>
              </a:rPr>
              <a:t>Process for Development, Production, and Certification of Standard Lunar Regolith Simulant Materials</a:t>
            </a:r>
            <a:endParaRPr sz="1500">
              <a:solidFill>
                <a:schemeClr val="lt1"/>
              </a:solidFill>
              <a:latin typeface="Roboto Serif"/>
              <a:ea typeface="Roboto Serif"/>
              <a:cs typeface="Roboto Serif"/>
              <a:sym typeface="Roboto Serif"/>
            </a:endParaRPr>
          </a:p>
          <a:p>
            <a:pPr indent="-323850" lvl="0" marL="457200" rtl="0" algn="l">
              <a:lnSpc>
                <a:spcPct val="115000"/>
              </a:lnSpc>
              <a:spcBef>
                <a:spcPts val="700"/>
              </a:spcBef>
              <a:spcAft>
                <a:spcPts val="0"/>
              </a:spcAft>
              <a:buClr>
                <a:schemeClr val="lt1"/>
              </a:buClr>
              <a:buSzPts val="1500"/>
              <a:buFont typeface="Roboto Serif"/>
              <a:buChar char="●"/>
            </a:pPr>
            <a:r>
              <a:rPr lang="en" sz="1500">
                <a:solidFill>
                  <a:srgbClr val="FFD700"/>
                </a:solidFill>
                <a:latin typeface="Roboto Serif"/>
                <a:ea typeface="Roboto Serif"/>
                <a:cs typeface="Roboto Serif"/>
                <a:sym typeface="Roboto Serif"/>
              </a:rPr>
              <a:t>Goal:</a:t>
            </a:r>
            <a:r>
              <a:rPr lang="en" sz="1500">
                <a:solidFill>
                  <a:schemeClr val="lt1"/>
                </a:solidFill>
                <a:latin typeface="Roboto Serif"/>
                <a:ea typeface="Roboto Serif"/>
                <a:cs typeface="Roboto Serif"/>
                <a:sym typeface="Roboto Serif"/>
              </a:rPr>
              <a:t> </a:t>
            </a:r>
            <a:r>
              <a:rPr lang="en" sz="1500">
                <a:solidFill>
                  <a:schemeClr val="lt1"/>
                </a:solidFill>
                <a:latin typeface="Roboto Serif"/>
                <a:ea typeface="Roboto Serif"/>
                <a:cs typeface="Roboto Serif"/>
                <a:sym typeface="Roboto Serif"/>
              </a:rPr>
              <a:t>Create a formal, repeatable pipeline for the production of SLRS to ensure all lunar simulants are high-quality, traceable, and reproducible.</a:t>
            </a:r>
            <a:endParaRPr sz="1500">
              <a:solidFill>
                <a:schemeClr val="lt1"/>
              </a:solidFill>
              <a:latin typeface="Roboto Serif"/>
              <a:ea typeface="Roboto Serif"/>
              <a:cs typeface="Roboto Serif"/>
              <a:sym typeface="Roboto Serif"/>
            </a:endParaRPr>
          </a:p>
        </p:txBody>
      </p:sp>
      <p:sp>
        <p:nvSpPr>
          <p:cNvPr id="302" name="Google Shape;302;p46"/>
          <p:cNvSpPr txBox="1"/>
          <p:nvPr/>
        </p:nvSpPr>
        <p:spPr>
          <a:xfrm>
            <a:off x="354475" y="1973675"/>
            <a:ext cx="8171100" cy="27579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500">
                <a:solidFill>
                  <a:srgbClr val="FFD700"/>
                </a:solidFill>
                <a:latin typeface="Roboto Serif"/>
                <a:ea typeface="Roboto Serif"/>
                <a:cs typeface="Roboto Serif"/>
                <a:sym typeface="Roboto Serif"/>
              </a:rPr>
              <a:t>Prescriptions:</a:t>
            </a:r>
            <a:r>
              <a:rPr lang="en" sz="1500">
                <a:solidFill>
                  <a:schemeClr val="lt1"/>
                </a:solidFill>
                <a:latin typeface="Roboto Serif"/>
                <a:ea typeface="Roboto Serif"/>
                <a:cs typeface="Roboto Serif"/>
                <a:sym typeface="Roboto Serif"/>
              </a:rPr>
              <a:t> </a:t>
            </a:r>
            <a:endParaRPr sz="1500">
              <a:solidFill>
                <a:schemeClr val="lt1"/>
              </a:solidFill>
              <a:latin typeface="Roboto Serif"/>
              <a:ea typeface="Roboto Serif"/>
              <a:cs typeface="Roboto Serif"/>
              <a:sym typeface="Roboto Serif"/>
            </a:endParaRPr>
          </a:p>
          <a:p>
            <a:pPr indent="-304800" lvl="0" marL="457200" rtl="0" algn="l">
              <a:lnSpc>
                <a:spcPct val="130000"/>
              </a:lnSpc>
              <a:spcBef>
                <a:spcPts val="700"/>
              </a:spcBef>
              <a:spcAft>
                <a:spcPts val="0"/>
              </a:spcAft>
              <a:buClr>
                <a:schemeClr val="lt1"/>
              </a:buClr>
              <a:buSzPts val="1200"/>
              <a:buFont typeface="Roboto Serif"/>
              <a:buAutoNum type="arabicPeriod"/>
            </a:pPr>
            <a:r>
              <a:rPr b="1" lang="en" sz="1200">
                <a:solidFill>
                  <a:schemeClr val="lt1"/>
                </a:solidFill>
                <a:latin typeface="Roboto Serif"/>
                <a:ea typeface="Roboto Serif"/>
                <a:cs typeface="Roboto Serif"/>
                <a:sym typeface="Roboto Serif"/>
              </a:rPr>
              <a:t>Estimate Quantities Needed</a:t>
            </a:r>
            <a:endParaRPr b="1" sz="1200">
              <a:solidFill>
                <a:schemeClr val="lt1"/>
              </a:solidFill>
              <a:latin typeface="Roboto Serif"/>
              <a:ea typeface="Roboto Serif"/>
              <a:cs typeface="Roboto Serif"/>
              <a:sym typeface="Roboto Serif"/>
            </a:endParaRPr>
          </a:p>
          <a:p>
            <a:pPr indent="-304800" lvl="1" marL="914400" rtl="0" algn="l">
              <a:lnSpc>
                <a:spcPct val="130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Plan production capacity</a:t>
            </a:r>
            <a:endParaRPr sz="1200">
              <a:solidFill>
                <a:schemeClr val="lt1"/>
              </a:solidFill>
              <a:latin typeface="Roboto Serif"/>
              <a:ea typeface="Roboto Serif"/>
              <a:cs typeface="Roboto Serif"/>
              <a:sym typeface="Roboto Serif"/>
            </a:endParaRPr>
          </a:p>
          <a:p>
            <a:pPr indent="-304800" lvl="0" marL="457200" rtl="0" algn="l">
              <a:lnSpc>
                <a:spcPct val="130000"/>
              </a:lnSpc>
              <a:spcBef>
                <a:spcPts val="0"/>
              </a:spcBef>
              <a:spcAft>
                <a:spcPts val="0"/>
              </a:spcAft>
              <a:buClr>
                <a:schemeClr val="lt1"/>
              </a:buClr>
              <a:buSzPts val="1200"/>
              <a:buFont typeface="Roboto Serif"/>
              <a:buAutoNum type="arabicPeriod"/>
            </a:pPr>
            <a:r>
              <a:rPr b="1" lang="en" sz="1200">
                <a:solidFill>
                  <a:schemeClr val="lt1"/>
                </a:solidFill>
                <a:latin typeface="Roboto Serif"/>
                <a:ea typeface="Roboto Serif"/>
                <a:cs typeface="Roboto Serif"/>
                <a:sym typeface="Roboto Serif"/>
              </a:rPr>
              <a:t>Define Requirements &amp; Specifications</a:t>
            </a:r>
            <a:endParaRPr b="1" sz="1200">
              <a:solidFill>
                <a:schemeClr val="lt1"/>
              </a:solidFill>
              <a:latin typeface="Roboto Serif"/>
              <a:ea typeface="Roboto Serif"/>
              <a:cs typeface="Roboto Serif"/>
              <a:sym typeface="Roboto Serif"/>
            </a:endParaRPr>
          </a:p>
          <a:p>
            <a:pPr indent="-304800" lvl="1" marL="914400" rtl="0" algn="l">
              <a:lnSpc>
                <a:spcPct val="130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Set targets for chemistry, mineralogy, grain size, and physical properties</a:t>
            </a:r>
            <a:endParaRPr sz="1200">
              <a:solidFill>
                <a:schemeClr val="lt1"/>
              </a:solidFill>
              <a:latin typeface="Roboto Serif"/>
              <a:ea typeface="Roboto Serif"/>
              <a:cs typeface="Roboto Serif"/>
              <a:sym typeface="Roboto Serif"/>
            </a:endParaRPr>
          </a:p>
          <a:p>
            <a:pPr indent="-304800" lvl="0" marL="457200" rtl="0" algn="l">
              <a:lnSpc>
                <a:spcPct val="130000"/>
              </a:lnSpc>
              <a:spcBef>
                <a:spcPts val="0"/>
              </a:spcBef>
              <a:spcAft>
                <a:spcPts val="0"/>
              </a:spcAft>
              <a:buClr>
                <a:schemeClr val="lt1"/>
              </a:buClr>
              <a:buSzPts val="1200"/>
              <a:buFont typeface="Roboto Serif"/>
              <a:buAutoNum type="arabicPeriod"/>
            </a:pPr>
            <a:r>
              <a:rPr b="1" lang="en" sz="1200">
                <a:solidFill>
                  <a:schemeClr val="lt1"/>
                </a:solidFill>
                <a:latin typeface="Roboto Serif"/>
                <a:ea typeface="Roboto Serif"/>
                <a:cs typeface="Roboto Serif"/>
                <a:sym typeface="Roboto Serif"/>
              </a:rPr>
              <a:t>Select Source Materials</a:t>
            </a:r>
            <a:endParaRPr b="1" sz="1200">
              <a:solidFill>
                <a:schemeClr val="lt1"/>
              </a:solidFill>
              <a:latin typeface="Roboto Serif"/>
              <a:ea typeface="Roboto Serif"/>
              <a:cs typeface="Roboto Serif"/>
              <a:sym typeface="Roboto Serif"/>
            </a:endParaRPr>
          </a:p>
          <a:p>
            <a:pPr indent="-304800" lvl="1" marL="914400" rtl="0" algn="l">
              <a:lnSpc>
                <a:spcPct val="130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Choose terrestrial basalts/anorthosites or synthetic mixes</a:t>
            </a:r>
            <a:endParaRPr sz="1200">
              <a:solidFill>
                <a:schemeClr val="lt1"/>
              </a:solidFill>
              <a:latin typeface="Roboto Serif"/>
              <a:ea typeface="Roboto Serif"/>
              <a:cs typeface="Roboto Serif"/>
              <a:sym typeface="Roboto Serif"/>
            </a:endParaRPr>
          </a:p>
          <a:p>
            <a:pPr indent="-304800" lvl="0" marL="457200" rtl="0" algn="l">
              <a:lnSpc>
                <a:spcPct val="130000"/>
              </a:lnSpc>
              <a:spcBef>
                <a:spcPts val="0"/>
              </a:spcBef>
              <a:spcAft>
                <a:spcPts val="0"/>
              </a:spcAft>
              <a:buClr>
                <a:schemeClr val="lt1"/>
              </a:buClr>
              <a:buSzPts val="1200"/>
              <a:buFont typeface="Roboto Serif"/>
              <a:buAutoNum type="arabicPeriod"/>
            </a:pPr>
            <a:r>
              <a:rPr b="1" lang="en" sz="1200">
                <a:solidFill>
                  <a:schemeClr val="lt1"/>
                </a:solidFill>
                <a:latin typeface="Roboto Serif"/>
                <a:ea typeface="Roboto Serif"/>
                <a:cs typeface="Roboto Serif"/>
                <a:sym typeface="Roboto Serif"/>
              </a:rPr>
              <a:t>Initial Batch Screening</a:t>
            </a:r>
            <a:endParaRPr b="1" sz="1200">
              <a:solidFill>
                <a:schemeClr val="lt1"/>
              </a:solidFill>
              <a:latin typeface="Roboto Serif"/>
              <a:ea typeface="Roboto Serif"/>
              <a:cs typeface="Roboto Serif"/>
              <a:sym typeface="Roboto Serif"/>
            </a:endParaRPr>
          </a:p>
          <a:p>
            <a:pPr indent="-304800" lvl="1" marL="914400" rtl="0" algn="l">
              <a:lnSpc>
                <a:spcPct val="130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Screen candidate materials (composition, mineralogy, particle size) before large-scale production</a:t>
            </a:r>
            <a:endParaRPr sz="1200">
              <a:solidFill>
                <a:schemeClr val="lt1"/>
              </a:solidFill>
              <a:latin typeface="Roboto Serif"/>
              <a:ea typeface="Roboto Serif"/>
              <a:cs typeface="Roboto Serif"/>
              <a:sym typeface="Roboto Serif"/>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7"/>
          <p:cNvSpPr txBox="1"/>
          <p:nvPr>
            <p:ph type="title"/>
          </p:nvPr>
        </p:nvSpPr>
        <p:spPr>
          <a:xfrm>
            <a:off x="354475" y="443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FFD700"/>
                </a:solidFill>
                <a:latin typeface="Roboto Serif"/>
                <a:ea typeface="Roboto Serif"/>
                <a:cs typeface="Roboto Serif"/>
                <a:sym typeface="Roboto Serif"/>
              </a:rPr>
              <a:t>NASA/TP—2006–214605: </a:t>
            </a:r>
            <a:r>
              <a:rPr b="1" lang="en">
                <a:solidFill>
                  <a:schemeClr val="lt1"/>
                </a:solidFill>
                <a:latin typeface="Roboto Serif"/>
                <a:ea typeface="Roboto Serif"/>
                <a:cs typeface="Roboto Serif"/>
                <a:sym typeface="Roboto Serif"/>
              </a:rPr>
              <a:t>Main prescriptions</a:t>
            </a:r>
            <a:endParaRPr b="1">
              <a:solidFill>
                <a:schemeClr val="lt1"/>
              </a:solidFill>
              <a:latin typeface="Roboto Serif"/>
              <a:ea typeface="Roboto Serif"/>
              <a:cs typeface="Roboto Serif"/>
              <a:sym typeface="Roboto Serif"/>
            </a:endParaRPr>
          </a:p>
        </p:txBody>
      </p:sp>
      <p:sp>
        <p:nvSpPr>
          <p:cNvPr id="308" name="Google Shape;308;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309" name="Google Shape;309;p47"/>
          <p:cNvSpPr txBox="1"/>
          <p:nvPr/>
        </p:nvSpPr>
        <p:spPr>
          <a:xfrm>
            <a:off x="354475" y="617050"/>
            <a:ext cx="8171100" cy="44397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500">
                <a:solidFill>
                  <a:srgbClr val="FFD700"/>
                </a:solidFill>
                <a:latin typeface="Roboto Serif"/>
                <a:ea typeface="Roboto Serif"/>
                <a:cs typeface="Roboto Serif"/>
                <a:sym typeface="Roboto Serif"/>
              </a:rPr>
              <a:t>Prescriptions:</a:t>
            </a:r>
            <a:r>
              <a:rPr lang="en" sz="1500">
                <a:solidFill>
                  <a:schemeClr val="lt1"/>
                </a:solidFill>
                <a:latin typeface="Roboto Serif"/>
                <a:ea typeface="Roboto Serif"/>
                <a:cs typeface="Roboto Serif"/>
                <a:sym typeface="Roboto Serif"/>
              </a:rPr>
              <a:t> </a:t>
            </a:r>
            <a:endParaRPr sz="1500">
              <a:solidFill>
                <a:schemeClr val="lt1"/>
              </a:solidFill>
              <a:latin typeface="Roboto Serif"/>
              <a:ea typeface="Roboto Serif"/>
              <a:cs typeface="Roboto Serif"/>
              <a:sym typeface="Roboto Serif"/>
            </a:endParaRPr>
          </a:p>
          <a:p>
            <a:pPr indent="-304800" lvl="0" marL="457200" rtl="0" algn="l">
              <a:lnSpc>
                <a:spcPct val="130000"/>
              </a:lnSpc>
              <a:spcBef>
                <a:spcPts val="700"/>
              </a:spcBef>
              <a:spcAft>
                <a:spcPts val="0"/>
              </a:spcAft>
              <a:buClr>
                <a:schemeClr val="lt1"/>
              </a:buClr>
              <a:buSzPts val="1200"/>
              <a:buFont typeface="Roboto Serif"/>
              <a:buAutoNum type="arabicPeriod" startAt="5"/>
            </a:pPr>
            <a:r>
              <a:rPr b="1" lang="en" sz="1200">
                <a:solidFill>
                  <a:schemeClr val="lt1"/>
                </a:solidFill>
                <a:latin typeface="Roboto Serif"/>
                <a:ea typeface="Roboto Serif"/>
                <a:cs typeface="Roboto Serif"/>
                <a:sym typeface="Roboto Serif"/>
              </a:rPr>
              <a:t>Production &amp; Characterization</a:t>
            </a:r>
            <a:endParaRPr b="1" sz="1200">
              <a:solidFill>
                <a:schemeClr val="lt1"/>
              </a:solidFill>
              <a:latin typeface="Roboto Serif"/>
              <a:ea typeface="Roboto Serif"/>
              <a:cs typeface="Roboto Serif"/>
              <a:sym typeface="Roboto Serif"/>
            </a:endParaRPr>
          </a:p>
          <a:p>
            <a:pPr indent="-304800" lvl="1" marL="914400" rtl="0" algn="l">
              <a:lnSpc>
                <a:spcPct val="130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Use controlled crushing, blending, and sieving</a:t>
            </a:r>
            <a:endParaRPr sz="1200">
              <a:solidFill>
                <a:schemeClr val="lt1"/>
              </a:solidFill>
              <a:latin typeface="Roboto Serif"/>
              <a:ea typeface="Roboto Serif"/>
              <a:cs typeface="Roboto Serif"/>
              <a:sym typeface="Roboto Serif"/>
            </a:endParaRPr>
          </a:p>
          <a:p>
            <a:pPr indent="-304800" lvl="0" marL="457200" rtl="0" algn="l">
              <a:lnSpc>
                <a:spcPct val="130000"/>
              </a:lnSpc>
              <a:spcBef>
                <a:spcPts val="0"/>
              </a:spcBef>
              <a:spcAft>
                <a:spcPts val="0"/>
              </a:spcAft>
              <a:buClr>
                <a:schemeClr val="lt1"/>
              </a:buClr>
              <a:buSzPts val="1200"/>
              <a:buFont typeface="Roboto Serif"/>
              <a:buAutoNum type="arabicPeriod" startAt="5"/>
            </a:pPr>
            <a:r>
              <a:rPr b="1" lang="en" sz="1200">
                <a:solidFill>
                  <a:schemeClr val="lt1"/>
                </a:solidFill>
                <a:latin typeface="Roboto Serif"/>
                <a:ea typeface="Roboto Serif"/>
                <a:cs typeface="Roboto Serif"/>
                <a:sym typeface="Roboto Serif"/>
              </a:rPr>
              <a:t>Packaging</a:t>
            </a:r>
            <a:endParaRPr b="1" sz="1200">
              <a:solidFill>
                <a:schemeClr val="lt1"/>
              </a:solidFill>
              <a:latin typeface="Roboto Serif"/>
              <a:ea typeface="Roboto Serif"/>
              <a:cs typeface="Roboto Serif"/>
              <a:sym typeface="Roboto Serif"/>
            </a:endParaRPr>
          </a:p>
          <a:p>
            <a:pPr indent="-304800" lvl="1" marL="914400" rtl="0" algn="l">
              <a:lnSpc>
                <a:spcPct val="130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Package under clean, dry conditions</a:t>
            </a:r>
            <a:endParaRPr sz="1200">
              <a:solidFill>
                <a:schemeClr val="lt1"/>
              </a:solidFill>
              <a:latin typeface="Roboto Serif"/>
              <a:ea typeface="Roboto Serif"/>
              <a:cs typeface="Roboto Serif"/>
              <a:sym typeface="Roboto Serif"/>
            </a:endParaRPr>
          </a:p>
          <a:p>
            <a:pPr indent="-304800" lvl="0" marL="457200" rtl="0" algn="l">
              <a:lnSpc>
                <a:spcPct val="130000"/>
              </a:lnSpc>
              <a:spcBef>
                <a:spcPts val="0"/>
              </a:spcBef>
              <a:spcAft>
                <a:spcPts val="0"/>
              </a:spcAft>
              <a:buClr>
                <a:schemeClr val="lt1"/>
              </a:buClr>
              <a:buSzPts val="1200"/>
              <a:buFont typeface="Roboto Serif"/>
              <a:buAutoNum type="arabicPeriod" startAt="5"/>
            </a:pPr>
            <a:r>
              <a:rPr b="1" lang="en" sz="1200">
                <a:solidFill>
                  <a:schemeClr val="lt1"/>
                </a:solidFill>
                <a:latin typeface="Roboto Serif"/>
                <a:ea typeface="Roboto Serif"/>
                <a:cs typeface="Roboto Serif"/>
                <a:sym typeface="Roboto Serif"/>
              </a:rPr>
              <a:t>Quality Control</a:t>
            </a:r>
            <a:endParaRPr b="1" sz="1200">
              <a:solidFill>
                <a:schemeClr val="lt1"/>
              </a:solidFill>
              <a:latin typeface="Roboto Serif"/>
              <a:ea typeface="Roboto Serif"/>
              <a:cs typeface="Roboto Serif"/>
              <a:sym typeface="Roboto Serif"/>
            </a:endParaRPr>
          </a:p>
          <a:p>
            <a:pPr indent="-304800" lvl="1" marL="914400" rtl="0" algn="l">
              <a:lnSpc>
                <a:spcPct val="130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Maintain batch sampling, verification, and traceability records</a:t>
            </a:r>
            <a:endParaRPr sz="1200">
              <a:solidFill>
                <a:schemeClr val="lt1"/>
              </a:solidFill>
              <a:latin typeface="Roboto Serif"/>
              <a:ea typeface="Roboto Serif"/>
              <a:cs typeface="Roboto Serif"/>
              <a:sym typeface="Roboto Serif"/>
            </a:endParaRPr>
          </a:p>
          <a:p>
            <a:pPr indent="-304800" lvl="0" marL="457200" rtl="0" algn="l">
              <a:lnSpc>
                <a:spcPct val="130000"/>
              </a:lnSpc>
              <a:spcBef>
                <a:spcPts val="0"/>
              </a:spcBef>
              <a:spcAft>
                <a:spcPts val="0"/>
              </a:spcAft>
              <a:buClr>
                <a:schemeClr val="lt1"/>
              </a:buClr>
              <a:buSzPts val="1200"/>
              <a:buFont typeface="Roboto Serif"/>
              <a:buAutoNum type="arabicPeriod" startAt="5"/>
            </a:pPr>
            <a:r>
              <a:rPr b="1" lang="en" sz="1200">
                <a:solidFill>
                  <a:schemeClr val="lt1"/>
                </a:solidFill>
                <a:latin typeface="Roboto Serif"/>
                <a:ea typeface="Roboto Serif"/>
                <a:cs typeface="Roboto Serif"/>
                <a:sym typeface="Roboto Serif"/>
              </a:rPr>
              <a:t>Curation, Storage &amp; Monitoring</a:t>
            </a:r>
            <a:endParaRPr b="1" sz="1200">
              <a:solidFill>
                <a:schemeClr val="lt1"/>
              </a:solidFill>
              <a:latin typeface="Roboto Serif"/>
              <a:ea typeface="Roboto Serif"/>
              <a:cs typeface="Roboto Serif"/>
              <a:sym typeface="Roboto Serif"/>
            </a:endParaRPr>
          </a:p>
          <a:p>
            <a:pPr indent="-304800" lvl="1" marL="914400" rtl="0" algn="l">
              <a:lnSpc>
                <a:spcPct val="130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Store under stable environmental conditions</a:t>
            </a:r>
            <a:endParaRPr sz="1200">
              <a:solidFill>
                <a:schemeClr val="lt1"/>
              </a:solidFill>
              <a:latin typeface="Roboto Serif"/>
              <a:ea typeface="Roboto Serif"/>
              <a:cs typeface="Roboto Serif"/>
              <a:sym typeface="Roboto Serif"/>
            </a:endParaRPr>
          </a:p>
          <a:p>
            <a:pPr indent="-304800" lvl="0" marL="457200" rtl="0" algn="l">
              <a:lnSpc>
                <a:spcPct val="130000"/>
              </a:lnSpc>
              <a:spcBef>
                <a:spcPts val="0"/>
              </a:spcBef>
              <a:spcAft>
                <a:spcPts val="0"/>
              </a:spcAft>
              <a:buClr>
                <a:schemeClr val="lt1"/>
              </a:buClr>
              <a:buSzPts val="1200"/>
              <a:buFont typeface="Roboto Serif"/>
              <a:buAutoNum type="arabicPeriod" startAt="5"/>
            </a:pPr>
            <a:r>
              <a:rPr b="1" lang="en" sz="1200">
                <a:solidFill>
                  <a:schemeClr val="lt1"/>
                </a:solidFill>
                <a:latin typeface="Roboto Serif"/>
                <a:ea typeface="Roboto Serif"/>
                <a:cs typeface="Roboto Serif"/>
                <a:sym typeface="Roboto Serif"/>
              </a:rPr>
              <a:t>Distribution Management</a:t>
            </a:r>
            <a:endParaRPr b="1" sz="1200">
              <a:solidFill>
                <a:schemeClr val="lt1"/>
              </a:solidFill>
              <a:latin typeface="Roboto Serif"/>
              <a:ea typeface="Roboto Serif"/>
              <a:cs typeface="Roboto Serif"/>
              <a:sym typeface="Roboto Serif"/>
            </a:endParaRPr>
          </a:p>
          <a:p>
            <a:pPr indent="-304800" lvl="1" marL="914400" rtl="0" algn="l">
              <a:lnSpc>
                <a:spcPct val="130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Central NASA hub to handle logistics, safety, and control</a:t>
            </a:r>
            <a:endParaRPr sz="1200">
              <a:solidFill>
                <a:schemeClr val="lt1"/>
              </a:solidFill>
              <a:latin typeface="Roboto Serif"/>
              <a:ea typeface="Roboto Serif"/>
              <a:cs typeface="Roboto Serif"/>
              <a:sym typeface="Roboto Serif"/>
            </a:endParaRPr>
          </a:p>
          <a:p>
            <a:pPr indent="-304800" lvl="0" marL="457200" rtl="0" algn="l">
              <a:lnSpc>
                <a:spcPct val="130000"/>
              </a:lnSpc>
              <a:spcBef>
                <a:spcPts val="0"/>
              </a:spcBef>
              <a:spcAft>
                <a:spcPts val="0"/>
              </a:spcAft>
              <a:buClr>
                <a:schemeClr val="lt1"/>
              </a:buClr>
              <a:buSzPts val="1200"/>
              <a:buFont typeface="Roboto Serif"/>
              <a:buAutoNum type="arabicPeriod" startAt="5"/>
            </a:pPr>
            <a:r>
              <a:rPr b="1" lang="en" sz="1200">
                <a:solidFill>
                  <a:schemeClr val="lt1"/>
                </a:solidFill>
                <a:latin typeface="Roboto Serif"/>
                <a:ea typeface="Roboto Serif"/>
                <a:cs typeface="Roboto Serif"/>
                <a:sym typeface="Roboto Serif"/>
              </a:rPr>
              <a:t>Safety Protocols</a:t>
            </a:r>
            <a:endParaRPr b="1" sz="1200">
              <a:solidFill>
                <a:schemeClr val="lt1"/>
              </a:solidFill>
              <a:latin typeface="Roboto Serif"/>
              <a:ea typeface="Roboto Serif"/>
              <a:cs typeface="Roboto Serif"/>
              <a:sym typeface="Roboto Serif"/>
            </a:endParaRPr>
          </a:p>
          <a:p>
            <a:pPr indent="-304800" lvl="1" marL="914400" rtl="0" algn="l">
              <a:lnSpc>
                <a:spcPct val="130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Evaluate inhalation and abrasion hazards</a:t>
            </a:r>
            <a:endParaRPr sz="1200">
              <a:solidFill>
                <a:schemeClr val="lt1"/>
              </a:solidFill>
              <a:latin typeface="Roboto Serif"/>
              <a:ea typeface="Roboto Serif"/>
              <a:cs typeface="Roboto Serif"/>
              <a:sym typeface="Roboto Serif"/>
            </a:endParaRPr>
          </a:p>
          <a:p>
            <a:pPr indent="-304800" lvl="0" marL="457200" rtl="0" algn="l">
              <a:lnSpc>
                <a:spcPct val="130000"/>
              </a:lnSpc>
              <a:spcBef>
                <a:spcPts val="0"/>
              </a:spcBef>
              <a:spcAft>
                <a:spcPts val="0"/>
              </a:spcAft>
              <a:buClr>
                <a:schemeClr val="lt1"/>
              </a:buClr>
              <a:buSzPts val="1200"/>
              <a:buFont typeface="Roboto Serif"/>
              <a:buAutoNum type="arabicPeriod" startAt="5"/>
            </a:pPr>
            <a:r>
              <a:rPr b="1" lang="en" sz="1200">
                <a:solidFill>
                  <a:schemeClr val="lt1"/>
                </a:solidFill>
                <a:latin typeface="Roboto Serif"/>
                <a:ea typeface="Roboto Serif"/>
                <a:cs typeface="Roboto Serif"/>
                <a:sym typeface="Roboto Serif"/>
              </a:rPr>
              <a:t>Characterization Techniques</a:t>
            </a:r>
            <a:endParaRPr b="1" sz="1200">
              <a:solidFill>
                <a:schemeClr val="lt1"/>
              </a:solidFill>
              <a:latin typeface="Roboto Serif"/>
              <a:ea typeface="Roboto Serif"/>
              <a:cs typeface="Roboto Serif"/>
              <a:sym typeface="Roboto Serif"/>
            </a:endParaRPr>
          </a:p>
          <a:p>
            <a:pPr indent="-304800" lvl="1" marL="914400" rtl="0" algn="l">
              <a:lnSpc>
                <a:spcPct val="130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Apply standardized methods to characterize the produced material</a:t>
            </a:r>
            <a:endParaRPr sz="1200">
              <a:solidFill>
                <a:schemeClr val="lt1"/>
              </a:solidFill>
              <a:latin typeface="Roboto Serif"/>
              <a:ea typeface="Roboto Serif"/>
              <a:cs typeface="Roboto Serif"/>
              <a:sym typeface="Roboto Serif"/>
            </a:endParaRPr>
          </a:p>
          <a:p>
            <a:pPr indent="-304800" lvl="0" marL="457200" rtl="0" algn="l">
              <a:lnSpc>
                <a:spcPct val="130000"/>
              </a:lnSpc>
              <a:spcBef>
                <a:spcPts val="0"/>
              </a:spcBef>
              <a:spcAft>
                <a:spcPts val="0"/>
              </a:spcAft>
              <a:buClr>
                <a:schemeClr val="lt1"/>
              </a:buClr>
              <a:buSzPts val="1200"/>
              <a:buFont typeface="Roboto Serif"/>
              <a:buAutoNum type="arabicPeriod" startAt="5"/>
            </a:pPr>
            <a:r>
              <a:rPr b="1" lang="en" sz="1200">
                <a:solidFill>
                  <a:schemeClr val="lt1"/>
                </a:solidFill>
                <a:latin typeface="Roboto Serif"/>
                <a:ea typeface="Roboto Serif"/>
                <a:cs typeface="Roboto Serif"/>
                <a:sym typeface="Roboto Serif"/>
              </a:rPr>
              <a:t>Simulant Grade Options</a:t>
            </a:r>
            <a:endParaRPr b="1" sz="1200">
              <a:solidFill>
                <a:schemeClr val="lt1"/>
              </a:solidFill>
              <a:latin typeface="Roboto Serif"/>
              <a:ea typeface="Roboto Serif"/>
              <a:cs typeface="Roboto Serif"/>
              <a:sym typeface="Roboto Serif"/>
            </a:endParaRPr>
          </a:p>
          <a:p>
            <a:pPr indent="-304800" lvl="1" marL="914400" rtl="0" algn="l">
              <a:lnSpc>
                <a:spcPct val="130000"/>
              </a:lnSpc>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Bulk Grade, Technical Grade, and Research Grade</a:t>
            </a:r>
            <a:endParaRPr sz="1200">
              <a:solidFill>
                <a:schemeClr val="lt1"/>
              </a:solidFill>
              <a:latin typeface="Roboto Serif"/>
              <a:ea typeface="Roboto Serif"/>
              <a:cs typeface="Roboto Serif"/>
              <a:sym typeface="Roboto Serif"/>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8"/>
          <p:cNvSpPr txBox="1"/>
          <p:nvPr>
            <p:ph type="title"/>
          </p:nvPr>
        </p:nvSpPr>
        <p:spPr>
          <a:xfrm>
            <a:off x="354475" y="443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FFD700"/>
                </a:solidFill>
                <a:latin typeface="Roboto Serif"/>
                <a:ea typeface="Roboto Serif"/>
                <a:cs typeface="Roboto Serif"/>
                <a:sym typeface="Roboto Serif"/>
              </a:rPr>
              <a:t>NASA/TP—2006–214605: </a:t>
            </a:r>
            <a:r>
              <a:rPr b="1" lang="en">
                <a:solidFill>
                  <a:schemeClr val="lt1"/>
                </a:solidFill>
                <a:latin typeface="Roboto Serif"/>
                <a:ea typeface="Roboto Serif"/>
                <a:cs typeface="Roboto Serif"/>
                <a:sym typeface="Roboto Serif"/>
              </a:rPr>
              <a:t>Main prescriptions</a:t>
            </a:r>
            <a:endParaRPr b="1">
              <a:solidFill>
                <a:schemeClr val="lt1"/>
              </a:solidFill>
              <a:latin typeface="Roboto Serif"/>
              <a:ea typeface="Roboto Serif"/>
              <a:cs typeface="Roboto Serif"/>
              <a:sym typeface="Roboto Serif"/>
            </a:endParaRPr>
          </a:p>
        </p:txBody>
      </p:sp>
      <p:sp>
        <p:nvSpPr>
          <p:cNvPr id="315" name="Google Shape;315;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316" name="Google Shape;316;p48"/>
          <p:cNvSpPr txBox="1"/>
          <p:nvPr/>
        </p:nvSpPr>
        <p:spPr>
          <a:xfrm>
            <a:off x="354475" y="617050"/>
            <a:ext cx="8171100" cy="105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D700"/>
                </a:solidFill>
                <a:latin typeface="Roboto Serif"/>
                <a:ea typeface="Roboto Serif"/>
                <a:cs typeface="Roboto Serif"/>
                <a:sym typeface="Roboto Serif"/>
              </a:rPr>
              <a:t>Recommendation 3</a:t>
            </a:r>
            <a:r>
              <a:rPr lang="en" sz="1500">
                <a:solidFill>
                  <a:srgbClr val="FFD700"/>
                </a:solidFill>
                <a:latin typeface="Roboto Serif"/>
                <a:ea typeface="Roboto Serif"/>
                <a:cs typeface="Roboto Serif"/>
                <a:sym typeface="Roboto Serif"/>
              </a:rPr>
              <a:t>:</a:t>
            </a:r>
            <a:r>
              <a:rPr lang="en" sz="1500">
                <a:solidFill>
                  <a:schemeClr val="lt1"/>
                </a:solidFill>
                <a:latin typeface="Roboto Serif"/>
                <a:ea typeface="Roboto Serif"/>
                <a:cs typeface="Roboto Serif"/>
                <a:sym typeface="Roboto Serif"/>
              </a:rPr>
              <a:t> </a:t>
            </a:r>
            <a:r>
              <a:rPr lang="en" sz="1500">
                <a:solidFill>
                  <a:schemeClr val="lt1"/>
                </a:solidFill>
                <a:latin typeface="Roboto Serif"/>
                <a:ea typeface="Roboto Serif"/>
                <a:cs typeface="Roboto Serif"/>
                <a:sym typeface="Roboto Serif"/>
              </a:rPr>
              <a:t>Long-Term Simulant Acquisition Strategy</a:t>
            </a:r>
            <a:endParaRPr sz="1500">
              <a:solidFill>
                <a:schemeClr val="lt1"/>
              </a:solidFill>
              <a:latin typeface="Roboto Serif"/>
              <a:ea typeface="Roboto Serif"/>
              <a:cs typeface="Roboto Serif"/>
              <a:sym typeface="Roboto Serif"/>
            </a:endParaRPr>
          </a:p>
          <a:p>
            <a:pPr indent="-323850" lvl="0" marL="457200" rtl="0" algn="l">
              <a:lnSpc>
                <a:spcPct val="115000"/>
              </a:lnSpc>
              <a:spcBef>
                <a:spcPts val="700"/>
              </a:spcBef>
              <a:spcAft>
                <a:spcPts val="0"/>
              </a:spcAft>
              <a:buClr>
                <a:schemeClr val="lt1"/>
              </a:buClr>
              <a:buSzPts val="1500"/>
              <a:buFont typeface="Roboto Serif"/>
              <a:buChar char="●"/>
            </a:pPr>
            <a:r>
              <a:rPr lang="en" sz="1500">
                <a:solidFill>
                  <a:srgbClr val="FFD700"/>
                </a:solidFill>
                <a:latin typeface="Roboto Serif"/>
                <a:ea typeface="Roboto Serif"/>
                <a:cs typeface="Roboto Serif"/>
                <a:sym typeface="Roboto Serif"/>
              </a:rPr>
              <a:t>Goal:</a:t>
            </a:r>
            <a:r>
              <a:rPr lang="en" sz="1500">
                <a:solidFill>
                  <a:schemeClr val="lt1"/>
                </a:solidFill>
                <a:latin typeface="Roboto Serif"/>
                <a:ea typeface="Roboto Serif"/>
                <a:cs typeface="Roboto Serif"/>
                <a:sym typeface="Roboto Serif"/>
              </a:rPr>
              <a:t> </a:t>
            </a:r>
            <a:r>
              <a:rPr lang="en" sz="1500">
                <a:solidFill>
                  <a:schemeClr val="lt1"/>
                </a:solidFill>
                <a:latin typeface="Roboto Serif"/>
                <a:ea typeface="Roboto Serif"/>
                <a:cs typeface="Roboto Serif"/>
                <a:sym typeface="Roboto Serif"/>
              </a:rPr>
              <a:t>Establish a sustainable framework for governance, policy, and coordination of all lunar simulant activities</a:t>
            </a:r>
            <a:endParaRPr sz="1500">
              <a:solidFill>
                <a:schemeClr val="lt1"/>
              </a:solidFill>
              <a:latin typeface="Roboto Serif"/>
              <a:ea typeface="Roboto Serif"/>
              <a:cs typeface="Roboto Serif"/>
              <a:sym typeface="Roboto Serif"/>
            </a:endParaRPr>
          </a:p>
        </p:txBody>
      </p:sp>
      <p:sp>
        <p:nvSpPr>
          <p:cNvPr id="317" name="Google Shape;317;p48"/>
          <p:cNvSpPr txBox="1"/>
          <p:nvPr/>
        </p:nvSpPr>
        <p:spPr>
          <a:xfrm>
            <a:off x="354475" y="1973675"/>
            <a:ext cx="8171100" cy="27579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500">
                <a:solidFill>
                  <a:srgbClr val="FFD700"/>
                </a:solidFill>
                <a:latin typeface="Roboto Serif"/>
                <a:ea typeface="Roboto Serif"/>
                <a:cs typeface="Roboto Serif"/>
                <a:sym typeface="Roboto Serif"/>
              </a:rPr>
              <a:t>Prescriptions:</a:t>
            </a:r>
            <a:r>
              <a:rPr lang="en" sz="1500">
                <a:solidFill>
                  <a:schemeClr val="lt1"/>
                </a:solidFill>
                <a:latin typeface="Roboto Serif"/>
                <a:ea typeface="Roboto Serif"/>
                <a:cs typeface="Roboto Serif"/>
                <a:sym typeface="Roboto Serif"/>
              </a:rPr>
              <a:t> </a:t>
            </a:r>
            <a:endParaRPr sz="1500">
              <a:solidFill>
                <a:schemeClr val="lt1"/>
              </a:solidFill>
              <a:latin typeface="Roboto Serif"/>
              <a:ea typeface="Roboto Serif"/>
              <a:cs typeface="Roboto Serif"/>
              <a:sym typeface="Roboto Serif"/>
            </a:endParaRPr>
          </a:p>
          <a:p>
            <a:pPr indent="-311150" lvl="0" marL="457200" rtl="0" algn="l">
              <a:lnSpc>
                <a:spcPct val="130000"/>
              </a:lnSpc>
              <a:spcBef>
                <a:spcPts val="700"/>
              </a:spcBef>
              <a:spcAft>
                <a:spcPts val="0"/>
              </a:spcAft>
              <a:buClr>
                <a:schemeClr val="lt1"/>
              </a:buClr>
              <a:buSzPts val="1300"/>
              <a:buFont typeface="Roboto Serif"/>
              <a:buAutoNum type="arabicPeriod"/>
            </a:pPr>
            <a:r>
              <a:rPr b="1" lang="en" sz="1300">
                <a:solidFill>
                  <a:schemeClr val="lt1"/>
                </a:solidFill>
                <a:latin typeface="Roboto Serif"/>
                <a:ea typeface="Roboto Serif"/>
                <a:cs typeface="Roboto Serif"/>
                <a:sym typeface="Roboto Serif"/>
              </a:rPr>
              <a:t>Advisory Group on Simulant Materials</a:t>
            </a:r>
            <a:endParaRPr b="1" sz="1300">
              <a:solidFill>
                <a:schemeClr val="lt1"/>
              </a:solidFill>
              <a:latin typeface="Roboto Serif"/>
              <a:ea typeface="Roboto Serif"/>
              <a:cs typeface="Roboto Serif"/>
              <a:sym typeface="Roboto Serif"/>
            </a:endParaRPr>
          </a:p>
          <a:p>
            <a:pPr indent="-311150" lvl="1" marL="914400" rtl="0" algn="l">
              <a:lnSpc>
                <a:spcPct val="130000"/>
              </a:lnSpc>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Establish the Simulant Science Advisory Group (</a:t>
            </a:r>
            <a:r>
              <a:rPr lang="en" sz="1300">
                <a:solidFill>
                  <a:srgbClr val="FF0000"/>
                </a:solidFill>
                <a:latin typeface="Roboto Serif"/>
                <a:ea typeface="Roboto Serif"/>
                <a:cs typeface="Roboto Serif"/>
                <a:sym typeface="Roboto Serif"/>
              </a:rPr>
              <a:t>SSAG</a:t>
            </a:r>
            <a:r>
              <a:rPr lang="en" sz="1300">
                <a:solidFill>
                  <a:schemeClr val="lt1"/>
                </a:solidFill>
                <a:latin typeface="Roboto Serif"/>
                <a:ea typeface="Roboto Serif"/>
                <a:cs typeface="Roboto Serif"/>
                <a:sym typeface="Roboto Serif"/>
              </a:rPr>
              <a:t>)</a:t>
            </a:r>
            <a:endParaRPr sz="1300">
              <a:solidFill>
                <a:schemeClr val="lt1"/>
              </a:solidFill>
              <a:latin typeface="Roboto Serif"/>
              <a:ea typeface="Roboto Serif"/>
              <a:cs typeface="Roboto Serif"/>
              <a:sym typeface="Roboto Serif"/>
            </a:endParaRPr>
          </a:p>
          <a:p>
            <a:pPr indent="-311150" lvl="1" marL="914400" rtl="0" algn="l">
              <a:lnSpc>
                <a:spcPct val="130000"/>
              </a:lnSpc>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Expert panelists from planetary science, materials science, geochemistry, and standards</a:t>
            </a:r>
            <a:endParaRPr sz="1300">
              <a:solidFill>
                <a:schemeClr val="lt1"/>
              </a:solidFill>
              <a:latin typeface="Roboto Serif"/>
              <a:ea typeface="Roboto Serif"/>
              <a:cs typeface="Roboto Serif"/>
              <a:sym typeface="Roboto Serif"/>
            </a:endParaRPr>
          </a:p>
          <a:p>
            <a:pPr indent="-311150" lvl="1" marL="914400" rtl="0" algn="l">
              <a:lnSpc>
                <a:spcPct val="130000"/>
              </a:lnSpc>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Define technical requirements and review simulant proposals</a:t>
            </a:r>
            <a:endParaRPr sz="1300">
              <a:solidFill>
                <a:schemeClr val="lt1"/>
              </a:solidFill>
              <a:latin typeface="Roboto Serif"/>
              <a:ea typeface="Roboto Serif"/>
              <a:cs typeface="Roboto Serif"/>
              <a:sym typeface="Roboto Serif"/>
            </a:endParaRPr>
          </a:p>
          <a:p>
            <a:pPr indent="-311150" lvl="1" marL="914400" rtl="0" algn="l">
              <a:lnSpc>
                <a:spcPct val="130000"/>
              </a:lnSpc>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Recommend certification criteria and quality control methods</a:t>
            </a:r>
            <a:endParaRPr sz="1300">
              <a:solidFill>
                <a:schemeClr val="lt1"/>
              </a:solidFill>
              <a:latin typeface="Roboto Serif"/>
              <a:ea typeface="Roboto Serif"/>
              <a:cs typeface="Roboto Serif"/>
              <a:sym typeface="Roboto Serif"/>
            </a:endParaRPr>
          </a:p>
          <a:p>
            <a:pPr indent="-311150" lvl="1" marL="914400" rtl="0" algn="l">
              <a:lnSpc>
                <a:spcPct val="130000"/>
              </a:lnSpc>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Make recommendations on the improvement of existing SLRS materials</a:t>
            </a:r>
            <a:endParaRPr sz="1300">
              <a:solidFill>
                <a:schemeClr val="lt1"/>
              </a:solidFill>
              <a:latin typeface="Roboto Serif"/>
              <a:ea typeface="Roboto Serif"/>
              <a:cs typeface="Roboto Serif"/>
              <a:sym typeface="Roboto Serif"/>
            </a:endParaRPr>
          </a:p>
          <a:p>
            <a:pPr indent="-311150" lvl="1" marL="914400" rtl="0" algn="l">
              <a:lnSpc>
                <a:spcPct val="130000"/>
              </a:lnSpc>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Assist in the organization of workshops on lunar simulant materials</a:t>
            </a:r>
            <a:endParaRPr sz="1300">
              <a:solidFill>
                <a:schemeClr val="lt1"/>
              </a:solidFill>
              <a:latin typeface="Roboto Serif"/>
              <a:ea typeface="Roboto Serif"/>
              <a:cs typeface="Roboto Serif"/>
              <a:sym typeface="Roboto Serif"/>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9"/>
          <p:cNvSpPr txBox="1"/>
          <p:nvPr>
            <p:ph type="title"/>
          </p:nvPr>
        </p:nvSpPr>
        <p:spPr>
          <a:xfrm>
            <a:off x="354475" y="443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FFD700"/>
                </a:solidFill>
                <a:latin typeface="Roboto Serif"/>
                <a:ea typeface="Roboto Serif"/>
                <a:cs typeface="Roboto Serif"/>
                <a:sym typeface="Roboto Serif"/>
              </a:rPr>
              <a:t>NASA/TP—2006–214605: </a:t>
            </a:r>
            <a:r>
              <a:rPr b="1" lang="en">
                <a:solidFill>
                  <a:schemeClr val="lt1"/>
                </a:solidFill>
                <a:latin typeface="Roboto Serif"/>
                <a:ea typeface="Roboto Serif"/>
                <a:cs typeface="Roboto Serif"/>
                <a:sym typeface="Roboto Serif"/>
              </a:rPr>
              <a:t>Main prescriptions</a:t>
            </a:r>
            <a:endParaRPr b="1">
              <a:solidFill>
                <a:schemeClr val="lt1"/>
              </a:solidFill>
              <a:latin typeface="Roboto Serif"/>
              <a:ea typeface="Roboto Serif"/>
              <a:cs typeface="Roboto Serif"/>
              <a:sym typeface="Roboto Serif"/>
            </a:endParaRPr>
          </a:p>
        </p:txBody>
      </p:sp>
      <p:sp>
        <p:nvSpPr>
          <p:cNvPr id="323" name="Google Shape;323;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324" name="Google Shape;324;p49"/>
          <p:cNvSpPr txBox="1"/>
          <p:nvPr/>
        </p:nvSpPr>
        <p:spPr>
          <a:xfrm>
            <a:off x="354475" y="617050"/>
            <a:ext cx="8171100" cy="34035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500">
                <a:solidFill>
                  <a:srgbClr val="FFD700"/>
                </a:solidFill>
                <a:latin typeface="Roboto Serif"/>
                <a:ea typeface="Roboto Serif"/>
                <a:cs typeface="Roboto Serif"/>
                <a:sym typeface="Roboto Serif"/>
              </a:rPr>
              <a:t>Prescriptions:</a:t>
            </a:r>
            <a:r>
              <a:rPr lang="en" sz="1500">
                <a:solidFill>
                  <a:schemeClr val="lt1"/>
                </a:solidFill>
                <a:latin typeface="Roboto Serif"/>
                <a:ea typeface="Roboto Serif"/>
                <a:cs typeface="Roboto Serif"/>
                <a:sym typeface="Roboto Serif"/>
              </a:rPr>
              <a:t> </a:t>
            </a:r>
            <a:endParaRPr sz="1500">
              <a:solidFill>
                <a:schemeClr val="lt1"/>
              </a:solidFill>
              <a:latin typeface="Roboto Serif"/>
              <a:ea typeface="Roboto Serif"/>
              <a:cs typeface="Roboto Serif"/>
              <a:sym typeface="Roboto Serif"/>
            </a:endParaRPr>
          </a:p>
          <a:p>
            <a:pPr indent="-311150" lvl="0" marL="457200" rtl="0" algn="l">
              <a:lnSpc>
                <a:spcPct val="130000"/>
              </a:lnSpc>
              <a:spcBef>
                <a:spcPts val="700"/>
              </a:spcBef>
              <a:spcAft>
                <a:spcPts val="0"/>
              </a:spcAft>
              <a:buClr>
                <a:schemeClr val="lt1"/>
              </a:buClr>
              <a:buSzPts val="1300"/>
              <a:buFont typeface="Roboto Serif"/>
              <a:buAutoNum type="arabicPeriod" startAt="2"/>
            </a:pPr>
            <a:r>
              <a:rPr b="1" lang="en" sz="1300">
                <a:solidFill>
                  <a:schemeClr val="lt1"/>
                </a:solidFill>
                <a:latin typeface="Roboto Serif"/>
                <a:ea typeface="Roboto Serif"/>
                <a:cs typeface="Roboto Serif"/>
                <a:sym typeface="Roboto Serif"/>
              </a:rPr>
              <a:t>Policies and Governance for the Development of Standard Simulant Materials</a:t>
            </a:r>
            <a:endParaRPr sz="1300">
              <a:solidFill>
                <a:schemeClr val="lt1"/>
              </a:solidFill>
              <a:latin typeface="Roboto Serif"/>
              <a:ea typeface="Roboto Serif"/>
              <a:cs typeface="Roboto Serif"/>
              <a:sym typeface="Roboto Serif"/>
            </a:endParaRPr>
          </a:p>
          <a:p>
            <a:pPr indent="-311150" lvl="1" marL="914400" rtl="0" algn="l">
              <a:lnSpc>
                <a:spcPct val="130000"/>
              </a:lnSpc>
              <a:spcBef>
                <a:spcPts val="0"/>
              </a:spcBef>
              <a:spcAft>
                <a:spcPts val="0"/>
              </a:spcAft>
              <a:buClr>
                <a:schemeClr val="lt1"/>
              </a:buClr>
              <a:buSzPts val="1300"/>
              <a:buFont typeface="Roboto Serif"/>
              <a:buAutoNum type="alphaLcPeriod"/>
            </a:pPr>
            <a:r>
              <a:rPr lang="en" sz="1300">
                <a:solidFill>
                  <a:schemeClr val="lt1"/>
                </a:solidFill>
                <a:latin typeface="Roboto Serif"/>
                <a:ea typeface="Roboto Serif"/>
                <a:cs typeface="Roboto Serif"/>
                <a:sym typeface="Roboto Serif"/>
              </a:rPr>
              <a:t>Requirements for Standard Lunar Regolith Simulant Materials</a:t>
            </a:r>
            <a:endParaRPr sz="1300">
              <a:solidFill>
                <a:schemeClr val="lt1"/>
              </a:solidFill>
              <a:latin typeface="Roboto Serif"/>
              <a:ea typeface="Roboto Serif"/>
              <a:cs typeface="Roboto Serif"/>
              <a:sym typeface="Roboto Serif"/>
            </a:endParaRPr>
          </a:p>
          <a:p>
            <a:pPr indent="-311150" lvl="1" marL="914400" rtl="0" algn="l">
              <a:lnSpc>
                <a:spcPct val="130000"/>
              </a:lnSpc>
              <a:spcBef>
                <a:spcPts val="0"/>
              </a:spcBef>
              <a:spcAft>
                <a:spcPts val="0"/>
              </a:spcAft>
              <a:buClr>
                <a:schemeClr val="lt1"/>
              </a:buClr>
              <a:buSzPts val="1300"/>
              <a:buFont typeface="Roboto Serif"/>
              <a:buAutoNum type="alphaLcPeriod"/>
            </a:pPr>
            <a:r>
              <a:rPr lang="en" sz="1300">
                <a:solidFill>
                  <a:schemeClr val="lt1"/>
                </a:solidFill>
                <a:latin typeface="Roboto Serif"/>
                <a:ea typeface="Roboto Serif"/>
                <a:cs typeface="Roboto Serif"/>
                <a:sym typeface="Roboto Serif"/>
              </a:rPr>
              <a:t>Developmental Research on Selected Simulant Materials</a:t>
            </a:r>
            <a:endParaRPr sz="1300">
              <a:solidFill>
                <a:schemeClr val="lt1"/>
              </a:solidFill>
              <a:latin typeface="Roboto Serif"/>
              <a:ea typeface="Roboto Serif"/>
              <a:cs typeface="Roboto Serif"/>
              <a:sym typeface="Roboto Serif"/>
            </a:endParaRPr>
          </a:p>
          <a:p>
            <a:pPr indent="-311150" lvl="1" marL="914400" rtl="0" algn="l">
              <a:lnSpc>
                <a:spcPct val="130000"/>
              </a:lnSpc>
              <a:spcBef>
                <a:spcPts val="0"/>
              </a:spcBef>
              <a:spcAft>
                <a:spcPts val="0"/>
              </a:spcAft>
              <a:buClr>
                <a:schemeClr val="lt1"/>
              </a:buClr>
              <a:buSzPts val="1300"/>
              <a:buFont typeface="Roboto Serif"/>
              <a:buAutoNum type="alphaLcPeriod"/>
            </a:pPr>
            <a:r>
              <a:rPr lang="en" sz="1300">
                <a:solidFill>
                  <a:schemeClr val="lt1"/>
                </a:solidFill>
                <a:latin typeface="Roboto Serif"/>
                <a:ea typeface="Roboto Serif"/>
                <a:cs typeface="Roboto Serif"/>
                <a:sym typeface="Roboto Serif"/>
              </a:rPr>
              <a:t>Standard Lunar Regolith Simulant Materials Certification Process</a:t>
            </a:r>
            <a:endParaRPr sz="1300">
              <a:solidFill>
                <a:schemeClr val="lt1"/>
              </a:solidFill>
              <a:latin typeface="Roboto Serif"/>
              <a:ea typeface="Roboto Serif"/>
              <a:cs typeface="Roboto Serif"/>
              <a:sym typeface="Roboto Serif"/>
            </a:endParaRPr>
          </a:p>
          <a:p>
            <a:pPr indent="-311150" lvl="1" marL="914400" rtl="0" algn="l">
              <a:lnSpc>
                <a:spcPct val="130000"/>
              </a:lnSpc>
              <a:spcBef>
                <a:spcPts val="0"/>
              </a:spcBef>
              <a:spcAft>
                <a:spcPts val="0"/>
              </a:spcAft>
              <a:buClr>
                <a:schemeClr val="lt1"/>
              </a:buClr>
              <a:buSzPts val="1300"/>
              <a:buFont typeface="Roboto Serif"/>
              <a:buAutoNum type="alphaLcPeriod"/>
            </a:pPr>
            <a:r>
              <a:rPr lang="en" sz="1300">
                <a:solidFill>
                  <a:schemeClr val="lt1"/>
                </a:solidFill>
                <a:latin typeface="Roboto Serif"/>
                <a:ea typeface="Roboto Serif"/>
                <a:cs typeface="Roboto Serif"/>
                <a:sym typeface="Roboto Serif"/>
              </a:rPr>
              <a:t>Quality Control of Standard Lunar Regolith Simulant Materials</a:t>
            </a:r>
            <a:endParaRPr sz="1300">
              <a:solidFill>
                <a:schemeClr val="lt1"/>
              </a:solidFill>
              <a:latin typeface="Roboto Serif"/>
              <a:ea typeface="Roboto Serif"/>
              <a:cs typeface="Roboto Serif"/>
              <a:sym typeface="Roboto Serif"/>
            </a:endParaRPr>
          </a:p>
          <a:p>
            <a:pPr indent="-311150" lvl="1" marL="914400" rtl="0" algn="l">
              <a:lnSpc>
                <a:spcPct val="130000"/>
              </a:lnSpc>
              <a:spcBef>
                <a:spcPts val="0"/>
              </a:spcBef>
              <a:spcAft>
                <a:spcPts val="0"/>
              </a:spcAft>
              <a:buClr>
                <a:schemeClr val="lt1"/>
              </a:buClr>
              <a:buSzPts val="1300"/>
              <a:buFont typeface="Roboto Serif"/>
              <a:buAutoNum type="alphaLcPeriod"/>
            </a:pPr>
            <a:r>
              <a:rPr lang="en" sz="1300">
                <a:solidFill>
                  <a:schemeClr val="lt1"/>
                </a:solidFill>
                <a:latin typeface="Roboto Serif"/>
                <a:ea typeface="Roboto Serif"/>
                <a:cs typeface="Roboto Serif"/>
                <a:sym typeface="Roboto Serif"/>
              </a:rPr>
              <a:t>Storage, Distribution, and Reuse of Standard Lunar Regolith Simulant Materials</a:t>
            </a:r>
            <a:endParaRPr sz="1300">
              <a:solidFill>
                <a:schemeClr val="lt1"/>
              </a:solidFill>
              <a:latin typeface="Roboto Serif"/>
              <a:ea typeface="Roboto Serif"/>
              <a:cs typeface="Roboto Serif"/>
              <a:sym typeface="Roboto Serif"/>
            </a:endParaRPr>
          </a:p>
          <a:p>
            <a:pPr indent="-311150" lvl="1" marL="914400" rtl="0" algn="l">
              <a:lnSpc>
                <a:spcPct val="130000"/>
              </a:lnSpc>
              <a:spcBef>
                <a:spcPts val="0"/>
              </a:spcBef>
              <a:spcAft>
                <a:spcPts val="0"/>
              </a:spcAft>
              <a:buClr>
                <a:schemeClr val="lt1"/>
              </a:buClr>
              <a:buSzPts val="1300"/>
              <a:buFont typeface="Roboto Serif"/>
              <a:buAutoNum type="alphaLcPeriod"/>
            </a:pPr>
            <a:r>
              <a:rPr lang="en" sz="1300">
                <a:solidFill>
                  <a:schemeClr val="lt1"/>
                </a:solidFill>
                <a:latin typeface="Roboto Serif"/>
                <a:ea typeface="Roboto Serif"/>
                <a:cs typeface="Roboto Serif"/>
                <a:sym typeface="Roboto Serif"/>
              </a:rPr>
              <a:t>Use of Standard Lunar Regolith Simulant Materials by NASA-Sponsored Projects</a:t>
            </a:r>
            <a:endParaRPr sz="1300">
              <a:solidFill>
                <a:schemeClr val="lt1"/>
              </a:solidFill>
              <a:latin typeface="Roboto Serif"/>
              <a:ea typeface="Roboto Serif"/>
              <a:cs typeface="Roboto Serif"/>
              <a:sym typeface="Roboto Serif"/>
            </a:endParaRPr>
          </a:p>
          <a:p>
            <a:pPr indent="-311150" lvl="1" marL="914400" rtl="0" algn="l">
              <a:lnSpc>
                <a:spcPct val="130000"/>
              </a:lnSpc>
              <a:spcBef>
                <a:spcPts val="0"/>
              </a:spcBef>
              <a:spcAft>
                <a:spcPts val="0"/>
              </a:spcAft>
              <a:buClr>
                <a:schemeClr val="lt1"/>
              </a:buClr>
              <a:buSzPts val="1300"/>
              <a:buFont typeface="Roboto Serif"/>
              <a:buAutoNum type="alphaLcPeriod"/>
            </a:pPr>
            <a:r>
              <a:rPr lang="en" sz="1300">
                <a:solidFill>
                  <a:schemeClr val="lt1"/>
                </a:solidFill>
                <a:latin typeface="Roboto Serif"/>
                <a:ea typeface="Roboto Serif"/>
                <a:cs typeface="Roboto Serif"/>
                <a:sym typeface="Roboto Serif"/>
              </a:rPr>
              <a:t>Use of Standard Lunar Regolith Simulant Materials by Non-NASA-Sponsored Projects</a:t>
            </a:r>
            <a:endParaRPr sz="1300">
              <a:solidFill>
                <a:schemeClr val="lt1"/>
              </a:solidFill>
              <a:latin typeface="Roboto Serif"/>
              <a:ea typeface="Roboto Serif"/>
              <a:cs typeface="Roboto Serif"/>
              <a:sym typeface="Roboto Serif"/>
            </a:endParaRPr>
          </a:p>
          <a:p>
            <a:pPr indent="-311150" lvl="1" marL="914400" rtl="0" algn="l">
              <a:lnSpc>
                <a:spcPct val="130000"/>
              </a:lnSpc>
              <a:spcBef>
                <a:spcPts val="0"/>
              </a:spcBef>
              <a:spcAft>
                <a:spcPts val="0"/>
              </a:spcAft>
              <a:buClr>
                <a:schemeClr val="lt1"/>
              </a:buClr>
              <a:buSzPts val="1300"/>
              <a:buFont typeface="Roboto Serif"/>
              <a:buAutoNum type="alphaLcPeriod"/>
            </a:pPr>
            <a:r>
              <a:rPr lang="en" sz="1300">
                <a:solidFill>
                  <a:schemeClr val="lt1"/>
                </a:solidFill>
                <a:latin typeface="Roboto Serif"/>
                <a:ea typeface="Roboto Serif"/>
                <a:cs typeface="Roboto Serif"/>
                <a:sym typeface="Roboto Serif"/>
              </a:rPr>
              <a:t>Tracking Standard Lunar Regolith Simulant Material Usage</a:t>
            </a:r>
            <a:endParaRPr sz="1300">
              <a:solidFill>
                <a:schemeClr val="lt1"/>
              </a:solidFill>
              <a:latin typeface="Roboto Serif"/>
              <a:ea typeface="Roboto Serif"/>
              <a:cs typeface="Roboto Serif"/>
              <a:sym typeface="Roboto Serif"/>
            </a:endParaRPr>
          </a:p>
          <a:p>
            <a:pPr indent="-311150" lvl="1" marL="914400" rtl="0" algn="l">
              <a:lnSpc>
                <a:spcPct val="130000"/>
              </a:lnSpc>
              <a:spcBef>
                <a:spcPts val="0"/>
              </a:spcBef>
              <a:spcAft>
                <a:spcPts val="0"/>
              </a:spcAft>
              <a:buClr>
                <a:schemeClr val="lt1"/>
              </a:buClr>
              <a:buSzPts val="1300"/>
              <a:buFont typeface="Roboto Serif"/>
              <a:buAutoNum type="alphaLcPeriod"/>
            </a:pPr>
            <a:r>
              <a:rPr lang="en" sz="1300">
                <a:solidFill>
                  <a:schemeClr val="lt1"/>
                </a:solidFill>
                <a:latin typeface="Roboto Serif"/>
                <a:ea typeface="Roboto Serif"/>
                <a:cs typeface="Roboto Serif"/>
                <a:sym typeface="Roboto Serif"/>
              </a:rPr>
              <a:t>Procurement of Standard Lunar Regolith Simulant Materials</a:t>
            </a:r>
            <a:endParaRPr sz="1300">
              <a:solidFill>
                <a:schemeClr val="lt1"/>
              </a:solidFill>
              <a:latin typeface="Roboto Serif"/>
              <a:ea typeface="Roboto Serif"/>
              <a:cs typeface="Roboto Serif"/>
              <a:sym typeface="Roboto Serif"/>
            </a:endParaRPr>
          </a:p>
        </p:txBody>
      </p:sp>
      <p:sp>
        <p:nvSpPr>
          <p:cNvPr id="325" name="Google Shape;325;p49"/>
          <p:cNvSpPr txBox="1"/>
          <p:nvPr/>
        </p:nvSpPr>
        <p:spPr>
          <a:xfrm>
            <a:off x="354475" y="4412425"/>
            <a:ext cx="8171100" cy="64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700"/>
              </a:spcAft>
              <a:buNone/>
            </a:pPr>
            <a:r>
              <a:rPr lang="en" sz="1300">
                <a:solidFill>
                  <a:srgbClr val="FFD700"/>
                </a:solidFill>
                <a:latin typeface="Roboto Serif"/>
                <a:ea typeface="Roboto Serif"/>
                <a:cs typeface="Roboto Serif"/>
                <a:sym typeface="Roboto Serif"/>
              </a:rPr>
              <a:t>Caveat:</a:t>
            </a:r>
            <a:r>
              <a:rPr lang="en" sz="1300">
                <a:solidFill>
                  <a:schemeClr val="lt1"/>
                </a:solidFill>
                <a:latin typeface="Roboto Serif"/>
                <a:ea typeface="Roboto Serif"/>
                <a:cs typeface="Roboto Serif"/>
                <a:sym typeface="Roboto Serif"/>
              </a:rPr>
              <a:t> Report </a:t>
            </a:r>
            <a:r>
              <a:rPr lang="en" sz="1300">
                <a:solidFill>
                  <a:schemeClr val="lt1"/>
                </a:solidFill>
                <a:latin typeface="Roboto Serif"/>
                <a:ea typeface="Roboto Serif"/>
                <a:cs typeface="Roboto Serif"/>
                <a:sym typeface="Roboto Serif"/>
              </a:rPr>
              <a:t>intentionally </a:t>
            </a:r>
            <a:r>
              <a:rPr lang="en" sz="1300">
                <a:solidFill>
                  <a:schemeClr val="lt1"/>
                </a:solidFill>
                <a:latin typeface="Roboto Serif"/>
                <a:ea typeface="Roboto Serif"/>
                <a:cs typeface="Roboto Serif"/>
                <a:sym typeface="Roboto Serif"/>
              </a:rPr>
              <a:t>leaves policies and governance structure vague as they relate to future developments and have not been implemented yet</a:t>
            </a:r>
            <a:endParaRPr sz="1300">
              <a:solidFill>
                <a:schemeClr val="lt1"/>
              </a:solidFill>
              <a:latin typeface="Roboto Serif"/>
              <a:ea typeface="Roboto Serif"/>
              <a:cs typeface="Roboto Serif"/>
              <a:sym typeface="Roboto Serif"/>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0"/>
          <p:cNvSpPr txBox="1"/>
          <p:nvPr>
            <p:ph type="title"/>
          </p:nvPr>
        </p:nvSpPr>
        <p:spPr>
          <a:xfrm>
            <a:off x="354475" y="443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FFD700"/>
                </a:solidFill>
                <a:latin typeface="Roboto Serif"/>
                <a:ea typeface="Roboto Serif"/>
                <a:cs typeface="Roboto Serif"/>
                <a:sym typeface="Roboto Serif"/>
              </a:rPr>
              <a:t>NASA/TP—2006–214605: </a:t>
            </a:r>
            <a:r>
              <a:rPr b="1" lang="en">
                <a:solidFill>
                  <a:schemeClr val="lt1"/>
                </a:solidFill>
                <a:latin typeface="Roboto Serif"/>
                <a:ea typeface="Roboto Serif"/>
                <a:cs typeface="Roboto Serif"/>
                <a:sym typeface="Roboto Serif"/>
              </a:rPr>
              <a:t>Application to project</a:t>
            </a:r>
            <a:endParaRPr b="1">
              <a:solidFill>
                <a:schemeClr val="lt1"/>
              </a:solidFill>
              <a:latin typeface="Roboto Serif"/>
              <a:ea typeface="Roboto Serif"/>
              <a:cs typeface="Roboto Serif"/>
              <a:sym typeface="Roboto Serif"/>
            </a:endParaRPr>
          </a:p>
        </p:txBody>
      </p:sp>
      <p:sp>
        <p:nvSpPr>
          <p:cNvPr id="331" name="Google Shape;331;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332" name="Google Shape;332;p50"/>
          <p:cNvSpPr txBox="1"/>
          <p:nvPr/>
        </p:nvSpPr>
        <p:spPr>
          <a:xfrm>
            <a:off x="354475" y="617050"/>
            <a:ext cx="8171100" cy="46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700"/>
              </a:spcAft>
              <a:buNone/>
            </a:pPr>
            <a:r>
              <a:rPr b="1" lang="en" sz="1700">
                <a:solidFill>
                  <a:schemeClr val="lt1"/>
                </a:solidFill>
                <a:latin typeface="Roboto Serif"/>
                <a:ea typeface="Roboto Serif"/>
                <a:cs typeface="Roboto Serif"/>
                <a:sym typeface="Roboto Serif"/>
              </a:rPr>
              <a:t>We are using the lunar regolith simulant everyday!</a:t>
            </a:r>
            <a:endParaRPr b="1" sz="1700">
              <a:solidFill>
                <a:schemeClr val="lt1"/>
              </a:solidFill>
              <a:latin typeface="Roboto Serif"/>
              <a:ea typeface="Roboto Serif"/>
              <a:cs typeface="Roboto Serif"/>
              <a:sym typeface="Roboto Serif"/>
            </a:endParaRPr>
          </a:p>
        </p:txBody>
      </p:sp>
      <p:sp>
        <p:nvSpPr>
          <p:cNvPr id="333" name="Google Shape;333;p50"/>
          <p:cNvSpPr txBox="1"/>
          <p:nvPr/>
        </p:nvSpPr>
        <p:spPr>
          <a:xfrm>
            <a:off x="988075" y="4758025"/>
            <a:ext cx="7253400" cy="393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700"/>
              </a:spcAft>
              <a:buNone/>
            </a:pPr>
            <a:r>
              <a:rPr lang="en" sz="1500">
                <a:solidFill>
                  <a:schemeClr val="lt1"/>
                </a:solidFill>
                <a:latin typeface="Roboto Serif"/>
                <a:ea typeface="Roboto Serif"/>
                <a:cs typeface="Roboto Serif"/>
                <a:sym typeface="Roboto Serif"/>
              </a:rPr>
              <a:t>Planetary Robotics Laboratory Moon Yard</a:t>
            </a:r>
            <a:endParaRPr sz="1500">
              <a:solidFill>
                <a:schemeClr val="lt1"/>
              </a:solidFill>
              <a:latin typeface="Roboto Serif"/>
              <a:ea typeface="Roboto Serif"/>
              <a:cs typeface="Roboto Serif"/>
              <a:sym typeface="Roboto Serif"/>
            </a:endParaRPr>
          </a:p>
        </p:txBody>
      </p:sp>
      <p:pic>
        <p:nvPicPr>
          <p:cNvPr id="334" name="Google Shape;334;p50" title="Figure-2b-Picture-of-Moonyard-1024x705.png"/>
          <p:cNvPicPr preferRelativeResize="0"/>
          <p:nvPr/>
        </p:nvPicPr>
        <p:blipFill>
          <a:blip r:embed="rId3">
            <a:alphaModFix/>
          </a:blip>
          <a:stretch>
            <a:fillRect/>
          </a:stretch>
        </p:blipFill>
        <p:spPr>
          <a:xfrm>
            <a:off x="2375013" y="1732850"/>
            <a:ext cx="4393974" cy="3025174"/>
          </a:xfrm>
          <a:prstGeom prst="rect">
            <a:avLst/>
          </a:prstGeom>
          <a:noFill/>
          <a:ln>
            <a:noFill/>
          </a:ln>
        </p:spPr>
      </p:pic>
      <p:sp>
        <p:nvSpPr>
          <p:cNvPr id="335" name="Google Shape;335;p50"/>
          <p:cNvSpPr txBox="1"/>
          <p:nvPr/>
        </p:nvSpPr>
        <p:spPr>
          <a:xfrm>
            <a:off x="988075" y="1078152"/>
            <a:ext cx="72534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700"/>
              </a:spcAft>
              <a:buNone/>
            </a:pPr>
            <a:r>
              <a:rPr lang="en" sz="1500">
                <a:solidFill>
                  <a:schemeClr val="lt1"/>
                </a:solidFill>
                <a:latin typeface="Roboto Serif"/>
                <a:ea typeface="Roboto Serif"/>
                <a:cs typeface="Roboto Serif"/>
                <a:sym typeface="Roboto Serif"/>
              </a:rPr>
              <a:t>We need to make sure our rover’s capabilities are up to standard in its intended lunar deployment environment</a:t>
            </a:r>
            <a:endParaRPr sz="1500">
              <a:solidFill>
                <a:schemeClr val="lt1"/>
              </a:solidFill>
              <a:latin typeface="Roboto Serif"/>
              <a:ea typeface="Roboto Serif"/>
              <a:cs typeface="Roboto Serif"/>
              <a:sym typeface="Roboto Serif"/>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1"/>
          <p:cNvSpPr txBox="1"/>
          <p:nvPr>
            <p:ph type="title"/>
          </p:nvPr>
        </p:nvSpPr>
        <p:spPr>
          <a:xfrm>
            <a:off x="354475" y="443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FFD700"/>
                </a:solidFill>
                <a:latin typeface="Roboto Serif"/>
                <a:ea typeface="Roboto Serif"/>
                <a:cs typeface="Roboto Serif"/>
                <a:sym typeface="Roboto Serif"/>
              </a:rPr>
              <a:t>NASA/TP—2006–214605: </a:t>
            </a:r>
            <a:r>
              <a:rPr b="1" lang="en">
                <a:solidFill>
                  <a:schemeClr val="lt1"/>
                </a:solidFill>
                <a:latin typeface="Roboto Serif"/>
                <a:ea typeface="Roboto Serif"/>
                <a:cs typeface="Roboto Serif"/>
                <a:sym typeface="Roboto Serif"/>
              </a:rPr>
              <a:t>Application to project</a:t>
            </a:r>
            <a:endParaRPr b="1">
              <a:solidFill>
                <a:schemeClr val="lt1"/>
              </a:solidFill>
              <a:latin typeface="Roboto Serif"/>
              <a:ea typeface="Roboto Serif"/>
              <a:cs typeface="Roboto Serif"/>
              <a:sym typeface="Roboto Serif"/>
            </a:endParaRPr>
          </a:p>
        </p:txBody>
      </p:sp>
      <p:sp>
        <p:nvSpPr>
          <p:cNvPr id="341" name="Google Shape;341;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342" name="Google Shape;342;p51"/>
          <p:cNvSpPr txBox="1"/>
          <p:nvPr/>
        </p:nvSpPr>
        <p:spPr>
          <a:xfrm>
            <a:off x="354475" y="617050"/>
            <a:ext cx="8118000" cy="104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lt1"/>
                </a:solidFill>
                <a:latin typeface="Roboto Serif"/>
                <a:ea typeface="Roboto Serif"/>
                <a:cs typeface="Roboto Serif"/>
                <a:sym typeface="Roboto Serif"/>
              </a:rPr>
              <a:t>The allowable bearing capacity of the regolith guided the development of our performance requirements</a:t>
            </a:r>
            <a:endParaRPr sz="1500">
              <a:solidFill>
                <a:schemeClr val="lt1"/>
              </a:solidFill>
              <a:latin typeface="Roboto Serif"/>
              <a:ea typeface="Roboto Serif"/>
              <a:cs typeface="Roboto Serif"/>
              <a:sym typeface="Roboto Serif"/>
            </a:endParaRPr>
          </a:p>
          <a:p>
            <a:pPr indent="0" lvl="0" marL="0" rtl="0" algn="l">
              <a:lnSpc>
                <a:spcPct val="115000"/>
              </a:lnSpc>
              <a:spcBef>
                <a:spcPts val="700"/>
              </a:spcBef>
              <a:spcAft>
                <a:spcPts val="0"/>
              </a:spcAft>
              <a:buNone/>
            </a:pPr>
            <a:r>
              <a:rPr lang="en" sz="1500">
                <a:solidFill>
                  <a:srgbClr val="FFD700"/>
                </a:solidFill>
                <a:latin typeface="Roboto Serif"/>
                <a:ea typeface="Roboto Serif"/>
                <a:cs typeface="Roboto Serif"/>
                <a:sym typeface="Roboto Serif"/>
              </a:rPr>
              <a:t>M.P.3:</a:t>
            </a:r>
            <a:r>
              <a:rPr lang="en" sz="1500">
                <a:solidFill>
                  <a:schemeClr val="lt1"/>
                </a:solidFill>
                <a:latin typeface="Roboto Serif"/>
                <a:ea typeface="Roboto Serif"/>
                <a:cs typeface="Roboto Serif"/>
                <a:sym typeface="Roboto Serif"/>
              </a:rPr>
              <a:t> The rover shall have a </a:t>
            </a:r>
            <a:r>
              <a:rPr lang="en" sz="1500">
                <a:solidFill>
                  <a:srgbClr val="FFFF00"/>
                </a:solidFill>
                <a:latin typeface="Roboto Serif"/>
                <a:ea typeface="Roboto Serif"/>
                <a:cs typeface="Roboto Serif"/>
                <a:sym typeface="Roboto Serif"/>
              </a:rPr>
              <a:t>contact pressure of less than 1.5 kPa </a:t>
            </a:r>
            <a:endParaRPr sz="1500">
              <a:solidFill>
                <a:srgbClr val="FFFF00"/>
              </a:solidFill>
              <a:latin typeface="Roboto Serif"/>
              <a:ea typeface="Roboto Serif"/>
              <a:cs typeface="Roboto Serif"/>
              <a:sym typeface="Roboto Serif"/>
            </a:endParaRPr>
          </a:p>
          <a:p>
            <a:pPr indent="0" lvl="0" marL="0" rtl="0" algn="l">
              <a:lnSpc>
                <a:spcPct val="115000"/>
              </a:lnSpc>
              <a:spcBef>
                <a:spcPts val="700"/>
              </a:spcBef>
              <a:spcAft>
                <a:spcPts val="0"/>
              </a:spcAft>
              <a:buClr>
                <a:schemeClr val="dk1"/>
              </a:buClr>
              <a:buSzPts val="1100"/>
              <a:buFont typeface="Arial"/>
              <a:buNone/>
            </a:pPr>
            <a:r>
              <a:t/>
            </a:r>
            <a:endParaRPr sz="1500">
              <a:solidFill>
                <a:schemeClr val="lt1"/>
              </a:solidFill>
              <a:latin typeface="Roboto Serif"/>
              <a:ea typeface="Roboto Serif"/>
              <a:cs typeface="Roboto Serif"/>
              <a:sym typeface="Roboto Serif"/>
            </a:endParaRPr>
          </a:p>
          <a:p>
            <a:pPr indent="0" lvl="0" marL="0" rtl="0" algn="l">
              <a:lnSpc>
                <a:spcPct val="115000"/>
              </a:lnSpc>
              <a:spcBef>
                <a:spcPts val="700"/>
              </a:spcBef>
              <a:spcAft>
                <a:spcPts val="700"/>
              </a:spcAft>
              <a:buNone/>
            </a:pPr>
            <a:r>
              <a:t/>
            </a:r>
            <a:endParaRPr sz="1500">
              <a:solidFill>
                <a:schemeClr val="lt1"/>
              </a:solidFill>
              <a:latin typeface="Roboto Serif"/>
              <a:ea typeface="Roboto Serif"/>
              <a:cs typeface="Roboto Serif"/>
              <a:sym typeface="Roboto Serif"/>
            </a:endParaRPr>
          </a:p>
        </p:txBody>
      </p:sp>
      <p:grpSp>
        <p:nvGrpSpPr>
          <p:cNvPr id="343" name="Google Shape;343;p51"/>
          <p:cNvGrpSpPr/>
          <p:nvPr/>
        </p:nvGrpSpPr>
        <p:grpSpPr>
          <a:xfrm>
            <a:off x="2163837" y="1717825"/>
            <a:ext cx="4816325" cy="3207349"/>
            <a:chOff x="2163849" y="1849475"/>
            <a:chExt cx="4816325" cy="3207349"/>
          </a:xfrm>
        </p:grpSpPr>
        <p:pic>
          <p:nvPicPr>
            <p:cNvPr id="344" name="Google Shape;344;p51" title="Screenshot 2025-10-10 at 8.26.09 PM.png"/>
            <p:cNvPicPr preferRelativeResize="0"/>
            <p:nvPr/>
          </p:nvPicPr>
          <p:blipFill>
            <a:blip r:embed="rId3">
              <a:alphaModFix/>
            </a:blip>
            <a:stretch>
              <a:fillRect/>
            </a:stretch>
          </p:blipFill>
          <p:spPr>
            <a:xfrm>
              <a:off x="2163849" y="1849475"/>
              <a:ext cx="4816325" cy="3207349"/>
            </a:xfrm>
            <a:prstGeom prst="rect">
              <a:avLst/>
            </a:prstGeom>
            <a:noFill/>
            <a:ln>
              <a:noFill/>
            </a:ln>
          </p:spPr>
        </p:pic>
        <p:sp>
          <p:nvSpPr>
            <p:cNvPr id="345" name="Google Shape;345;p51"/>
            <p:cNvSpPr/>
            <p:nvPr/>
          </p:nvSpPr>
          <p:spPr>
            <a:xfrm>
              <a:off x="2207775" y="4335425"/>
              <a:ext cx="4716000" cy="456900"/>
            </a:xfrm>
            <a:prstGeom prst="rect">
              <a:avLst/>
            </a:prstGeom>
            <a:noFill/>
            <a:ln cap="flat" cmpd="sng" w="36525">
              <a:solidFill>
                <a:srgbClr val="FF0000"/>
              </a:solidFill>
              <a:prstDash val="solid"/>
              <a:round/>
              <a:headEnd len="sm" w="sm" type="none"/>
              <a:tailEnd len="sm" w="sm" type="none"/>
            </a:ln>
          </p:spPr>
          <p:txBody>
            <a:bodyPr anchorCtr="0" anchor="ctr" bIns="87650" lIns="87650" spcFirstLastPara="1" rIns="87650" wrap="square" tIns="87650">
              <a:noAutofit/>
            </a:bodyPr>
            <a:lstStyle/>
            <a:p>
              <a:pPr indent="0" lvl="0" marL="0" rtl="0" algn="ctr">
                <a:spcBef>
                  <a:spcPts val="0"/>
                </a:spcBef>
                <a:spcAft>
                  <a:spcPts val="0"/>
                </a:spcAft>
                <a:buNone/>
              </a:pPr>
              <a:r>
                <a:t/>
              </a:r>
              <a:endParaRPr sz="1342"/>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2"/>
          <p:cNvSpPr txBox="1"/>
          <p:nvPr>
            <p:ph type="title"/>
          </p:nvPr>
        </p:nvSpPr>
        <p:spPr>
          <a:xfrm>
            <a:off x="354475" y="443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FFD700"/>
                </a:solidFill>
                <a:latin typeface="Roboto Serif"/>
                <a:ea typeface="Roboto Serif"/>
                <a:cs typeface="Roboto Serif"/>
                <a:sym typeface="Roboto Serif"/>
              </a:rPr>
              <a:t>NASA/TP—2006–214605: </a:t>
            </a:r>
            <a:r>
              <a:rPr b="1" lang="en">
                <a:solidFill>
                  <a:schemeClr val="lt1"/>
                </a:solidFill>
                <a:latin typeface="Roboto Serif"/>
                <a:ea typeface="Roboto Serif"/>
                <a:cs typeface="Roboto Serif"/>
                <a:sym typeface="Roboto Serif"/>
              </a:rPr>
              <a:t>Application to project</a:t>
            </a:r>
            <a:endParaRPr b="1">
              <a:solidFill>
                <a:schemeClr val="lt1"/>
              </a:solidFill>
              <a:latin typeface="Roboto Serif"/>
              <a:ea typeface="Roboto Serif"/>
              <a:cs typeface="Roboto Serif"/>
              <a:sym typeface="Roboto Serif"/>
            </a:endParaRPr>
          </a:p>
        </p:txBody>
      </p:sp>
      <p:sp>
        <p:nvSpPr>
          <p:cNvPr id="351" name="Google Shape;351;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352" name="Google Shape;352;p52"/>
          <p:cNvSpPr txBox="1"/>
          <p:nvPr/>
        </p:nvSpPr>
        <p:spPr>
          <a:xfrm>
            <a:off x="354475" y="617050"/>
            <a:ext cx="8118000" cy="104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lt1"/>
                </a:solidFill>
                <a:latin typeface="Roboto Serif"/>
                <a:ea typeface="Roboto Serif"/>
                <a:cs typeface="Roboto Serif"/>
                <a:sym typeface="Roboto Serif"/>
              </a:rPr>
              <a:t>The low agglutinate (stickiness) and friction of the fine powdery regolith led to the development of our customized wheel with high grousers. This is designed for maximizing traction, minimizing slip, and allowing for efficient steering</a:t>
            </a:r>
            <a:endParaRPr sz="1500">
              <a:solidFill>
                <a:schemeClr val="lt1"/>
              </a:solidFill>
              <a:latin typeface="Roboto Serif"/>
              <a:ea typeface="Roboto Serif"/>
              <a:cs typeface="Roboto Serif"/>
              <a:sym typeface="Roboto Serif"/>
            </a:endParaRPr>
          </a:p>
          <a:p>
            <a:pPr indent="0" lvl="0" marL="0" rtl="0" algn="l">
              <a:lnSpc>
                <a:spcPct val="115000"/>
              </a:lnSpc>
              <a:spcBef>
                <a:spcPts val="700"/>
              </a:spcBef>
              <a:spcAft>
                <a:spcPts val="0"/>
              </a:spcAft>
              <a:buNone/>
            </a:pPr>
            <a:r>
              <a:t/>
            </a:r>
            <a:endParaRPr sz="1500">
              <a:solidFill>
                <a:schemeClr val="lt1"/>
              </a:solidFill>
              <a:latin typeface="Roboto Serif"/>
              <a:ea typeface="Roboto Serif"/>
              <a:cs typeface="Roboto Serif"/>
              <a:sym typeface="Roboto Serif"/>
            </a:endParaRPr>
          </a:p>
          <a:p>
            <a:pPr indent="0" lvl="0" marL="0" rtl="0" algn="l">
              <a:lnSpc>
                <a:spcPct val="115000"/>
              </a:lnSpc>
              <a:spcBef>
                <a:spcPts val="700"/>
              </a:spcBef>
              <a:spcAft>
                <a:spcPts val="700"/>
              </a:spcAft>
              <a:buNone/>
            </a:pPr>
            <a:r>
              <a:t/>
            </a:r>
            <a:endParaRPr sz="1500">
              <a:solidFill>
                <a:schemeClr val="lt1"/>
              </a:solidFill>
              <a:latin typeface="Roboto Serif"/>
              <a:ea typeface="Roboto Serif"/>
              <a:cs typeface="Roboto Serif"/>
              <a:sym typeface="Roboto Serif"/>
            </a:endParaRPr>
          </a:p>
        </p:txBody>
      </p:sp>
      <p:pic>
        <p:nvPicPr>
          <p:cNvPr id="353" name="Google Shape;353;p52"/>
          <p:cNvPicPr preferRelativeResize="0"/>
          <p:nvPr/>
        </p:nvPicPr>
        <p:blipFill>
          <a:blip r:embed="rId3">
            <a:alphaModFix/>
          </a:blip>
          <a:stretch>
            <a:fillRect/>
          </a:stretch>
        </p:blipFill>
        <p:spPr>
          <a:xfrm>
            <a:off x="354475" y="1727900"/>
            <a:ext cx="2858800" cy="2935325"/>
          </a:xfrm>
          <a:prstGeom prst="rect">
            <a:avLst/>
          </a:prstGeom>
          <a:noFill/>
          <a:ln>
            <a:noFill/>
          </a:ln>
        </p:spPr>
      </p:pic>
      <p:pic>
        <p:nvPicPr>
          <p:cNvPr id="354" name="Google Shape;354;p52"/>
          <p:cNvPicPr preferRelativeResize="0"/>
          <p:nvPr/>
        </p:nvPicPr>
        <p:blipFill rotWithShape="1">
          <a:blip r:embed="rId4">
            <a:alphaModFix/>
          </a:blip>
          <a:srcRect b="28159" l="0" r="0" t="22298"/>
          <a:stretch/>
        </p:blipFill>
        <p:spPr>
          <a:xfrm>
            <a:off x="4028759" y="1727900"/>
            <a:ext cx="4443717" cy="29353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3"/>
          <p:cNvSpPr txBox="1"/>
          <p:nvPr>
            <p:ph type="title"/>
          </p:nvPr>
        </p:nvSpPr>
        <p:spPr>
          <a:xfrm>
            <a:off x="354475" y="443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FFD700"/>
                </a:solidFill>
                <a:latin typeface="Roboto Serif"/>
                <a:ea typeface="Roboto Serif"/>
                <a:cs typeface="Roboto Serif"/>
                <a:sym typeface="Roboto Serif"/>
              </a:rPr>
              <a:t>NASA/TP—2006–214605: </a:t>
            </a:r>
            <a:r>
              <a:rPr b="1" lang="en">
                <a:solidFill>
                  <a:schemeClr val="lt1"/>
                </a:solidFill>
                <a:latin typeface="Roboto Serif"/>
                <a:ea typeface="Roboto Serif"/>
                <a:cs typeface="Roboto Serif"/>
                <a:sym typeface="Roboto Serif"/>
              </a:rPr>
              <a:t>Application to project</a:t>
            </a:r>
            <a:endParaRPr b="1">
              <a:solidFill>
                <a:schemeClr val="lt1"/>
              </a:solidFill>
              <a:latin typeface="Roboto Serif"/>
              <a:ea typeface="Roboto Serif"/>
              <a:cs typeface="Roboto Serif"/>
              <a:sym typeface="Roboto Serif"/>
            </a:endParaRPr>
          </a:p>
        </p:txBody>
      </p:sp>
      <p:sp>
        <p:nvSpPr>
          <p:cNvPr id="360" name="Google Shape;360;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361" name="Google Shape;361;p53"/>
          <p:cNvSpPr txBox="1"/>
          <p:nvPr/>
        </p:nvSpPr>
        <p:spPr>
          <a:xfrm>
            <a:off x="354475" y="617050"/>
            <a:ext cx="8118000" cy="71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lt1"/>
                </a:solidFill>
                <a:latin typeface="Roboto Serif"/>
                <a:ea typeface="Roboto Serif"/>
                <a:cs typeface="Roboto Serif"/>
                <a:sym typeface="Roboto Serif"/>
              </a:rPr>
              <a:t>The fine particulate nature of the regolith necessitated the development of our dust resistant electronics box</a:t>
            </a:r>
            <a:endParaRPr sz="1500">
              <a:solidFill>
                <a:schemeClr val="lt1"/>
              </a:solidFill>
              <a:latin typeface="Roboto Serif"/>
              <a:ea typeface="Roboto Serif"/>
              <a:cs typeface="Roboto Serif"/>
              <a:sym typeface="Roboto Serif"/>
            </a:endParaRPr>
          </a:p>
          <a:p>
            <a:pPr indent="0" lvl="0" marL="0" rtl="0" algn="l">
              <a:lnSpc>
                <a:spcPct val="115000"/>
              </a:lnSpc>
              <a:spcBef>
                <a:spcPts val="700"/>
              </a:spcBef>
              <a:spcAft>
                <a:spcPts val="700"/>
              </a:spcAft>
              <a:buNone/>
            </a:pPr>
            <a:r>
              <a:t/>
            </a:r>
            <a:endParaRPr sz="1500">
              <a:solidFill>
                <a:schemeClr val="lt1"/>
              </a:solidFill>
              <a:latin typeface="Roboto Serif"/>
              <a:ea typeface="Roboto Serif"/>
              <a:cs typeface="Roboto Serif"/>
              <a:sym typeface="Roboto Serif"/>
            </a:endParaRPr>
          </a:p>
        </p:txBody>
      </p:sp>
      <p:grpSp>
        <p:nvGrpSpPr>
          <p:cNvPr id="362" name="Google Shape;362;p53"/>
          <p:cNvGrpSpPr/>
          <p:nvPr/>
        </p:nvGrpSpPr>
        <p:grpSpPr>
          <a:xfrm>
            <a:off x="2369675" y="1331050"/>
            <a:ext cx="4404649" cy="3684173"/>
            <a:chOff x="2369675" y="1331050"/>
            <a:chExt cx="4404649" cy="3684173"/>
          </a:xfrm>
        </p:grpSpPr>
        <p:pic>
          <p:nvPicPr>
            <p:cNvPr id="363" name="Google Shape;363;p53"/>
            <p:cNvPicPr preferRelativeResize="0"/>
            <p:nvPr/>
          </p:nvPicPr>
          <p:blipFill rotWithShape="1">
            <a:blip r:embed="rId3">
              <a:alphaModFix/>
            </a:blip>
            <a:srcRect b="5087" l="0" r="0" t="32176"/>
            <a:stretch/>
          </p:blipFill>
          <p:spPr>
            <a:xfrm>
              <a:off x="2369675" y="1331050"/>
              <a:ext cx="4404649" cy="3684173"/>
            </a:xfrm>
            <a:prstGeom prst="rect">
              <a:avLst/>
            </a:prstGeom>
            <a:noFill/>
            <a:ln>
              <a:noFill/>
            </a:ln>
          </p:spPr>
        </p:pic>
        <p:sp>
          <p:nvSpPr>
            <p:cNvPr id="364" name="Google Shape;364;p53"/>
            <p:cNvSpPr/>
            <p:nvPr/>
          </p:nvSpPr>
          <p:spPr>
            <a:xfrm>
              <a:off x="4205725" y="1857750"/>
              <a:ext cx="1486800" cy="1084200"/>
            </a:xfrm>
            <a:prstGeom prst="rect">
              <a:avLst/>
            </a:prstGeom>
            <a:noFill/>
            <a:ln cap="flat" cmpd="sng" w="36525">
              <a:solidFill>
                <a:srgbClr val="FF0000"/>
              </a:solidFill>
              <a:prstDash val="solid"/>
              <a:round/>
              <a:headEnd len="sm" w="sm" type="none"/>
              <a:tailEnd len="sm" w="sm" type="none"/>
            </a:ln>
          </p:spPr>
          <p:txBody>
            <a:bodyPr anchorCtr="0" anchor="ctr" bIns="87650" lIns="87650" spcFirstLastPara="1" rIns="87650" wrap="square" tIns="87650">
              <a:noAutofit/>
            </a:bodyPr>
            <a:lstStyle/>
            <a:p>
              <a:pPr indent="0" lvl="0" marL="0" rtl="0" algn="ctr">
                <a:spcBef>
                  <a:spcPts val="0"/>
                </a:spcBef>
                <a:spcAft>
                  <a:spcPts val="0"/>
                </a:spcAft>
                <a:buNone/>
              </a:pPr>
              <a:r>
                <a:t/>
              </a:r>
              <a:endParaRPr sz="1342"/>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7"/>
          <p:cNvSpPr txBox="1"/>
          <p:nvPr>
            <p:ph type="title"/>
          </p:nvPr>
        </p:nvSpPr>
        <p:spPr>
          <a:xfrm>
            <a:off x="354475" y="443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FFD700"/>
                </a:solidFill>
                <a:latin typeface="Roboto Serif"/>
                <a:ea typeface="Roboto Serif"/>
                <a:cs typeface="Roboto Serif"/>
                <a:sym typeface="Roboto Serif"/>
              </a:rPr>
              <a:t>NASA-STD-8739.10:</a:t>
            </a:r>
            <a:r>
              <a:rPr b="1" lang="en">
                <a:solidFill>
                  <a:srgbClr val="FFD700"/>
                </a:solidFill>
                <a:latin typeface="Roboto Serif"/>
                <a:ea typeface="Roboto Serif"/>
                <a:cs typeface="Roboto Serif"/>
                <a:sym typeface="Roboto Serif"/>
              </a:rPr>
              <a:t> </a:t>
            </a:r>
            <a:r>
              <a:rPr b="1" lang="en">
                <a:solidFill>
                  <a:schemeClr val="lt1"/>
                </a:solidFill>
                <a:latin typeface="Roboto Serif"/>
                <a:ea typeface="Roboto Serif"/>
                <a:cs typeface="Roboto Serif"/>
                <a:sym typeface="Roboto Serif"/>
              </a:rPr>
              <a:t>What is it about?</a:t>
            </a:r>
            <a:endParaRPr b="1">
              <a:solidFill>
                <a:schemeClr val="lt1"/>
              </a:solidFill>
              <a:latin typeface="Roboto Serif"/>
              <a:ea typeface="Roboto Serif"/>
              <a:cs typeface="Roboto Serif"/>
              <a:sym typeface="Roboto Serif"/>
            </a:endParaRPr>
          </a:p>
        </p:txBody>
      </p:sp>
      <p:sp>
        <p:nvSpPr>
          <p:cNvPr id="119" name="Google Shape;11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20" name="Google Shape;120;p27"/>
          <p:cNvSpPr txBox="1"/>
          <p:nvPr/>
        </p:nvSpPr>
        <p:spPr>
          <a:xfrm>
            <a:off x="354475" y="617050"/>
            <a:ext cx="3671700" cy="42204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FFFFFF"/>
              </a:buClr>
              <a:buSzPts val="1500"/>
              <a:buFont typeface="Roboto Serif"/>
              <a:buChar char="●"/>
            </a:pPr>
            <a:r>
              <a:rPr lang="en" sz="1500">
                <a:solidFill>
                  <a:srgbClr val="FFFFFF"/>
                </a:solidFill>
                <a:latin typeface="Roboto Serif"/>
                <a:ea typeface="Roboto Serif"/>
                <a:cs typeface="Roboto Serif"/>
                <a:sym typeface="Roboto Serif"/>
              </a:rPr>
              <a:t>Establish a consistent, Agency-wide set of requirements for managing EEE parts in space flight hardware</a:t>
            </a:r>
            <a:endParaRPr sz="1500">
              <a:solidFill>
                <a:srgbClr val="FFFFFF"/>
              </a:solidFill>
              <a:latin typeface="Roboto Serif"/>
              <a:ea typeface="Roboto Serif"/>
              <a:cs typeface="Roboto Serif"/>
              <a:sym typeface="Roboto Serif"/>
            </a:endParaRPr>
          </a:p>
          <a:p>
            <a:pPr indent="-323850" lvl="0" marL="457200" rtl="0" algn="l">
              <a:lnSpc>
                <a:spcPct val="115000"/>
              </a:lnSpc>
              <a:spcBef>
                <a:spcPts val="700"/>
              </a:spcBef>
              <a:spcAft>
                <a:spcPts val="700"/>
              </a:spcAft>
              <a:buClr>
                <a:srgbClr val="FFFFFF"/>
              </a:buClr>
              <a:buSzPts val="1500"/>
              <a:buFont typeface="Roboto Serif"/>
              <a:buChar char="●"/>
            </a:pPr>
            <a:r>
              <a:rPr lang="en" sz="1500">
                <a:solidFill>
                  <a:srgbClr val="FFFFFF"/>
                </a:solidFill>
                <a:latin typeface="Roboto Serif"/>
                <a:ea typeface="Roboto Serif"/>
                <a:cs typeface="Roboto Serif"/>
                <a:sym typeface="Roboto Serif"/>
              </a:rPr>
              <a:t>M</a:t>
            </a:r>
            <a:r>
              <a:rPr lang="en" sz="1500">
                <a:solidFill>
                  <a:srgbClr val="FFFFFF"/>
                </a:solidFill>
                <a:latin typeface="Roboto Serif"/>
                <a:ea typeface="Roboto Serif"/>
                <a:cs typeface="Roboto Serif"/>
                <a:sym typeface="Roboto Serif"/>
              </a:rPr>
              <a:t>anages the selection, acquisition, traceability, testing, handling, packaging, storage, and application of EEE parts as required by NASA Policy Directive (NPD) 8730.2, NASA Parts Policy</a:t>
            </a:r>
            <a:endParaRPr sz="1500">
              <a:solidFill>
                <a:srgbClr val="FFFFFF"/>
              </a:solidFill>
              <a:latin typeface="Roboto Serif"/>
              <a:ea typeface="Roboto Serif"/>
              <a:cs typeface="Roboto Serif"/>
              <a:sym typeface="Roboto Serif"/>
            </a:endParaRPr>
          </a:p>
        </p:txBody>
      </p:sp>
      <p:sp>
        <p:nvSpPr>
          <p:cNvPr id="121" name="Google Shape;121;p27"/>
          <p:cNvSpPr txBox="1"/>
          <p:nvPr/>
        </p:nvSpPr>
        <p:spPr>
          <a:xfrm>
            <a:off x="423175" y="4003825"/>
            <a:ext cx="8383200" cy="105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700"/>
              </a:spcAft>
              <a:buNone/>
            </a:pPr>
            <a:r>
              <a:rPr lang="en" sz="1500">
                <a:solidFill>
                  <a:srgbClr val="FFD700"/>
                </a:solidFill>
                <a:latin typeface="Roboto Serif"/>
                <a:ea typeface="Roboto Serif"/>
                <a:cs typeface="Roboto Serif"/>
                <a:sym typeface="Roboto Serif"/>
              </a:rPr>
              <a:t>Summary:</a:t>
            </a:r>
            <a:r>
              <a:rPr lang="en" sz="1500">
                <a:solidFill>
                  <a:srgbClr val="FFFFFF"/>
                </a:solidFill>
                <a:latin typeface="Roboto Serif"/>
                <a:ea typeface="Roboto Serif"/>
                <a:cs typeface="Roboto Serif"/>
                <a:sym typeface="Roboto Serif"/>
              </a:rPr>
              <a:t> </a:t>
            </a:r>
            <a:r>
              <a:rPr lang="en" sz="1500">
                <a:solidFill>
                  <a:srgbClr val="FFFFFF"/>
                </a:solidFill>
                <a:latin typeface="Roboto Serif"/>
                <a:ea typeface="Roboto Serif"/>
                <a:cs typeface="Roboto Serif"/>
                <a:sym typeface="Roboto Serif"/>
              </a:rPr>
              <a:t>To control risk and enhance reliability in NASA space flight hardware and critical ground support equipment</a:t>
            </a:r>
            <a:endParaRPr sz="1500">
              <a:solidFill>
                <a:srgbClr val="FFFFFF"/>
              </a:solidFill>
              <a:latin typeface="Roboto Serif"/>
              <a:ea typeface="Roboto Serif"/>
              <a:cs typeface="Roboto Serif"/>
              <a:sym typeface="Roboto Serif"/>
            </a:endParaRPr>
          </a:p>
        </p:txBody>
      </p:sp>
      <p:pic>
        <p:nvPicPr>
          <p:cNvPr id="122" name="Google Shape;122;p27"/>
          <p:cNvPicPr preferRelativeResize="0"/>
          <p:nvPr/>
        </p:nvPicPr>
        <p:blipFill>
          <a:blip r:embed="rId3">
            <a:alphaModFix/>
          </a:blip>
          <a:stretch>
            <a:fillRect/>
          </a:stretch>
        </p:blipFill>
        <p:spPr>
          <a:xfrm>
            <a:off x="4115275" y="1103700"/>
            <a:ext cx="4813025" cy="226212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4"/>
          <p:cNvSpPr txBox="1"/>
          <p:nvPr>
            <p:ph type="title"/>
          </p:nvPr>
        </p:nvSpPr>
        <p:spPr>
          <a:xfrm>
            <a:off x="354475" y="443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FFD700"/>
                </a:solidFill>
                <a:latin typeface="Roboto Serif"/>
                <a:ea typeface="Roboto Serif"/>
                <a:cs typeface="Roboto Serif"/>
                <a:sym typeface="Roboto Serif"/>
              </a:rPr>
              <a:t>NASA/TP—2006–214605: </a:t>
            </a:r>
            <a:r>
              <a:rPr b="1" lang="en">
                <a:solidFill>
                  <a:schemeClr val="lt1"/>
                </a:solidFill>
                <a:latin typeface="Roboto Serif"/>
                <a:ea typeface="Roboto Serif"/>
                <a:cs typeface="Roboto Serif"/>
                <a:sym typeface="Roboto Serif"/>
              </a:rPr>
              <a:t>Application to project</a:t>
            </a:r>
            <a:endParaRPr b="1">
              <a:solidFill>
                <a:schemeClr val="lt1"/>
              </a:solidFill>
              <a:latin typeface="Roboto Serif"/>
              <a:ea typeface="Roboto Serif"/>
              <a:cs typeface="Roboto Serif"/>
              <a:sym typeface="Roboto Serif"/>
            </a:endParaRPr>
          </a:p>
        </p:txBody>
      </p:sp>
      <p:sp>
        <p:nvSpPr>
          <p:cNvPr id="370" name="Google Shape;370;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371" name="Google Shape;371;p54"/>
          <p:cNvSpPr txBox="1"/>
          <p:nvPr/>
        </p:nvSpPr>
        <p:spPr>
          <a:xfrm>
            <a:off x="354475" y="617050"/>
            <a:ext cx="8118000" cy="124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lt1"/>
                </a:solidFill>
                <a:latin typeface="Roboto Serif"/>
                <a:ea typeface="Roboto Serif"/>
                <a:cs typeface="Roboto Serif"/>
                <a:sym typeface="Roboto Serif"/>
              </a:rPr>
              <a:t>Our back-blading methodology for grading craters comes from the fact that lunar regolith has very low </a:t>
            </a:r>
            <a:r>
              <a:rPr lang="en" sz="1500">
                <a:solidFill>
                  <a:schemeClr val="lt1"/>
                </a:solidFill>
                <a:latin typeface="Roboto Serif"/>
                <a:ea typeface="Roboto Serif"/>
                <a:cs typeface="Roboto Serif"/>
                <a:sym typeface="Roboto Serif"/>
              </a:rPr>
              <a:t>cohesion. It can be easily pushed to the sides if enough linear force is applied (such is the case when the entire weight of the rover is dragging the blade backwards)</a:t>
            </a:r>
            <a:endParaRPr sz="1500">
              <a:solidFill>
                <a:schemeClr val="lt1"/>
              </a:solidFill>
              <a:latin typeface="Roboto Serif"/>
              <a:ea typeface="Roboto Serif"/>
              <a:cs typeface="Roboto Serif"/>
              <a:sym typeface="Roboto Serif"/>
            </a:endParaRPr>
          </a:p>
          <a:p>
            <a:pPr indent="0" lvl="0" marL="0" rtl="0" algn="l">
              <a:lnSpc>
                <a:spcPct val="115000"/>
              </a:lnSpc>
              <a:spcBef>
                <a:spcPts val="700"/>
              </a:spcBef>
              <a:spcAft>
                <a:spcPts val="700"/>
              </a:spcAft>
              <a:buNone/>
            </a:pPr>
            <a:r>
              <a:t/>
            </a:r>
            <a:endParaRPr sz="1500">
              <a:solidFill>
                <a:schemeClr val="lt1"/>
              </a:solidFill>
              <a:latin typeface="Roboto Serif"/>
              <a:ea typeface="Roboto Serif"/>
              <a:cs typeface="Roboto Serif"/>
              <a:sym typeface="Roboto Serif"/>
            </a:endParaRPr>
          </a:p>
        </p:txBody>
      </p:sp>
      <p:pic>
        <p:nvPicPr>
          <p:cNvPr id="372" name="Google Shape;372;p54" title="CMU MRSD 2025: Team I - Lunar ROADSTER Spring System Video">
            <a:hlinkClick r:id="rId3"/>
          </p:cNvPr>
          <p:cNvPicPr preferRelativeResize="0"/>
          <p:nvPr/>
        </p:nvPicPr>
        <p:blipFill>
          <a:blip r:embed="rId4">
            <a:alphaModFix/>
          </a:blip>
          <a:stretch>
            <a:fillRect/>
          </a:stretch>
        </p:blipFill>
        <p:spPr>
          <a:xfrm>
            <a:off x="1788150" y="1865650"/>
            <a:ext cx="5567675" cy="31318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8" name="Google Shape;378;p55"/>
          <p:cNvSpPr txBox="1"/>
          <p:nvPr>
            <p:ph type="title"/>
          </p:nvPr>
        </p:nvSpPr>
        <p:spPr>
          <a:xfrm>
            <a:off x="727650" y="218325"/>
            <a:ext cx="7688700" cy="5352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b="1" lang="en">
                <a:solidFill>
                  <a:srgbClr val="FFD700"/>
                </a:solidFill>
                <a:latin typeface="Roboto Serif"/>
                <a:ea typeface="Roboto Serif"/>
                <a:cs typeface="Roboto Serif"/>
                <a:sym typeface="Roboto Serif"/>
              </a:rPr>
              <a:t>Colonize the Moon!</a:t>
            </a:r>
            <a:endParaRPr b="1">
              <a:solidFill>
                <a:srgbClr val="FFD700"/>
              </a:solidFill>
              <a:latin typeface="Roboto Serif"/>
              <a:ea typeface="Roboto Serif"/>
              <a:cs typeface="Roboto Serif"/>
              <a:sym typeface="Roboto Serif"/>
            </a:endParaRPr>
          </a:p>
          <a:p>
            <a:pPr indent="-388620" lvl="0" marL="457200" marR="0" rtl="0" algn="ctr">
              <a:lnSpc>
                <a:spcPct val="100000"/>
              </a:lnSpc>
              <a:spcBef>
                <a:spcPts val="0"/>
              </a:spcBef>
              <a:spcAft>
                <a:spcPts val="0"/>
              </a:spcAft>
              <a:buClr>
                <a:schemeClr val="lt1"/>
              </a:buClr>
              <a:buSzPct val="100000"/>
              <a:buFont typeface="Roboto Serif"/>
              <a:buChar char="-"/>
            </a:pPr>
            <a:r>
              <a:rPr b="1" i="1" lang="en">
                <a:solidFill>
                  <a:schemeClr val="lt1"/>
                </a:solidFill>
                <a:latin typeface="Roboto Serif"/>
                <a:ea typeface="Roboto Serif"/>
                <a:cs typeface="Roboto Serif"/>
                <a:sym typeface="Roboto Serif"/>
              </a:rPr>
              <a:t>Team Lunar ROADSTER</a:t>
            </a:r>
            <a:endParaRPr b="1" i="1">
              <a:solidFill>
                <a:schemeClr val="lt1"/>
              </a:solidFill>
              <a:latin typeface="Roboto Serif"/>
              <a:ea typeface="Roboto Serif"/>
              <a:cs typeface="Roboto Serif"/>
              <a:sym typeface="Roboto Serif"/>
            </a:endParaRPr>
          </a:p>
          <a:p>
            <a:pPr indent="0" lvl="0" marL="0" marR="0" rtl="0" algn="l">
              <a:lnSpc>
                <a:spcPct val="100000"/>
              </a:lnSpc>
              <a:spcBef>
                <a:spcPts val="0"/>
              </a:spcBef>
              <a:spcAft>
                <a:spcPts val="0"/>
              </a:spcAft>
              <a:buNone/>
            </a:pPr>
            <a:r>
              <a:t/>
            </a:r>
            <a:endParaRPr b="1">
              <a:solidFill>
                <a:schemeClr val="lt1"/>
              </a:solidFill>
              <a:latin typeface="Roboto Serif"/>
              <a:ea typeface="Roboto Serif"/>
              <a:cs typeface="Roboto Serif"/>
              <a:sym typeface="Roboto Serif"/>
            </a:endParaRPr>
          </a:p>
        </p:txBody>
      </p:sp>
      <p:pic>
        <p:nvPicPr>
          <p:cNvPr id="379" name="Google Shape;379;p55"/>
          <p:cNvPicPr preferRelativeResize="0"/>
          <p:nvPr/>
        </p:nvPicPr>
        <p:blipFill>
          <a:blip r:embed="rId3">
            <a:alphaModFix/>
          </a:blip>
          <a:stretch>
            <a:fillRect/>
          </a:stretch>
        </p:blipFill>
        <p:spPr>
          <a:xfrm>
            <a:off x="1616413" y="1250785"/>
            <a:ext cx="4393375" cy="3655800"/>
          </a:xfrm>
          <a:prstGeom prst="rect">
            <a:avLst/>
          </a:prstGeom>
          <a:noFill/>
          <a:ln>
            <a:noFill/>
          </a:ln>
        </p:spPr>
      </p:pic>
      <p:pic>
        <p:nvPicPr>
          <p:cNvPr id="380" name="Google Shape;380;p55"/>
          <p:cNvPicPr preferRelativeResize="0"/>
          <p:nvPr/>
        </p:nvPicPr>
        <p:blipFill>
          <a:blip r:embed="rId4">
            <a:alphaModFix/>
          </a:blip>
          <a:stretch>
            <a:fillRect/>
          </a:stretch>
        </p:blipFill>
        <p:spPr>
          <a:xfrm>
            <a:off x="5412537" y="1005585"/>
            <a:ext cx="2070513" cy="2070513"/>
          </a:xfrm>
          <a:prstGeom prst="rect">
            <a:avLst/>
          </a:prstGeom>
          <a:noFill/>
          <a:ln>
            <a:noFill/>
          </a:ln>
        </p:spPr>
      </p:pic>
      <p:sp>
        <p:nvSpPr>
          <p:cNvPr id="381" name="Google Shape;381;p55"/>
          <p:cNvSpPr txBox="1"/>
          <p:nvPr/>
        </p:nvSpPr>
        <p:spPr>
          <a:xfrm>
            <a:off x="5815875" y="1401210"/>
            <a:ext cx="1536300" cy="6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latin typeface="Roboto Serif"/>
                <a:ea typeface="Roboto Serif"/>
                <a:cs typeface="Roboto Serif"/>
                <a:sym typeface="Roboto Serif"/>
              </a:rPr>
              <a:t>Any Questions?</a:t>
            </a:r>
            <a:r>
              <a:rPr lang="en" sz="1800">
                <a:solidFill>
                  <a:schemeClr val="dk1"/>
                </a:solidFill>
                <a:latin typeface="Roboto Serif"/>
                <a:ea typeface="Roboto Serif"/>
                <a:cs typeface="Roboto Serif"/>
                <a:sym typeface="Roboto Serif"/>
              </a:rPr>
              <a:t> </a:t>
            </a:r>
            <a:r>
              <a:rPr b="1" lang="en" sz="2300">
                <a:solidFill>
                  <a:schemeClr val="dk1"/>
                </a:solidFill>
              </a:rPr>
              <a:t>🤖🦾🚀</a:t>
            </a:r>
            <a:endParaRPr b="1" sz="2300">
              <a:solidFill>
                <a:schemeClr val="dk1"/>
              </a:solidFill>
            </a:endParaRPr>
          </a:p>
          <a:p>
            <a:pPr indent="0" lvl="0" marL="0" rtl="0" algn="l">
              <a:spcBef>
                <a:spcPts val="0"/>
              </a:spcBef>
              <a:spcAft>
                <a:spcPts val="0"/>
              </a:spcAft>
              <a:buNone/>
            </a:pPr>
            <a:r>
              <a:t/>
            </a:r>
            <a:endParaRPr sz="1800">
              <a:solidFill>
                <a:schemeClr val="dk1"/>
              </a:solidFill>
              <a:latin typeface="Roboto Serif"/>
              <a:ea typeface="Roboto Serif"/>
              <a:cs typeface="Roboto Serif"/>
              <a:sym typeface="Roboto Serif"/>
            </a:endParaRPr>
          </a:p>
        </p:txBody>
      </p:sp>
      <p:sp>
        <p:nvSpPr>
          <p:cNvPr id="382" name="Google Shape;382;p55"/>
          <p:cNvSpPr txBox="1"/>
          <p:nvPr/>
        </p:nvSpPr>
        <p:spPr>
          <a:xfrm>
            <a:off x="1740300" y="4663225"/>
            <a:ext cx="5663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300">
                <a:solidFill>
                  <a:schemeClr val="lt1"/>
                </a:solidFill>
                <a:latin typeface="Lora Medium"/>
                <a:ea typeface="Lora Medium"/>
                <a:cs typeface="Lora Medium"/>
                <a:sym typeface="Lora Medium"/>
              </a:rPr>
              <a:t>“Starting with a foothold on the Moon, we pave the way to the cosmos”</a:t>
            </a:r>
            <a:endParaRPr i="1" sz="1300">
              <a:solidFill>
                <a:schemeClr val="lt1"/>
              </a:solidFill>
              <a:latin typeface="Lora Medium"/>
              <a:ea typeface="Lora Medium"/>
              <a:cs typeface="Lora Medium"/>
              <a:sym typeface="Lora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8" name="Google Shape;388;p56"/>
          <p:cNvSpPr txBox="1"/>
          <p:nvPr>
            <p:ph type="title"/>
          </p:nvPr>
        </p:nvSpPr>
        <p:spPr>
          <a:xfrm>
            <a:off x="727638" y="223375"/>
            <a:ext cx="7688700" cy="5352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b="1" lang="en">
                <a:solidFill>
                  <a:schemeClr val="lt1"/>
                </a:solidFill>
                <a:latin typeface="Roboto Serif"/>
                <a:ea typeface="Roboto Serif"/>
                <a:cs typeface="Roboto Serif"/>
                <a:sym typeface="Roboto Serif"/>
              </a:rPr>
              <a:t>Thank You!</a:t>
            </a:r>
            <a:endParaRPr b="1">
              <a:solidFill>
                <a:schemeClr val="lt1"/>
              </a:solidFill>
              <a:latin typeface="Roboto Serif"/>
              <a:ea typeface="Roboto Serif"/>
              <a:cs typeface="Roboto Serif"/>
              <a:sym typeface="Roboto Serif"/>
            </a:endParaRPr>
          </a:p>
          <a:p>
            <a:pPr indent="0" lvl="0" marL="0" marR="0" rtl="0" algn="l">
              <a:lnSpc>
                <a:spcPct val="100000"/>
              </a:lnSpc>
              <a:spcBef>
                <a:spcPts val="0"/>
              </a:spcBef>
              <a:spcAft>
                <a:spcPts val="0"/>
              </a:spcAft>
              <a:buNone/>
            </a:pPr>
            <a:r>
              <a:t/>
            </a:r>
            <a:endParaRPr b="1">
              <a:solidFill>
                <a:schemeClr val="lt1"/>
              </a:solidFill>
              <a:latin typeface="Roboto Serif"/>
              <a:ea typeface="Roboto Serif"/>
              <a:cs typeface="Roboto Serif"/>
              <a:sym typeface="Roboto Serif"/>
            </a:endParaRPr>
          </a:p>
        </p:txBody>
      </p:sp>
      <p:sp>
        <p:nvSpPr>
          <p:cNvPr id="389" name="Google Shape;389;p56"/>
          <p:cNvSpPr txBox="1"/>
          <p:nvPr>
            <p:ph type="title"/>
          </p:nvPr>
        </p:nvSpPr>
        <p:spPr>
          <a:xfrm>
            <a:off x="600462" y="4486150"/>
            <a:ext cx="7943100" cy="5352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SzPts val="990"/>
              <a:buNone/>
            </a:pPr>
            <a:r>
              <a:rPr b="1" lang="en" sz="2020">
                <a:solidFill>
                  <a:schemeClr val="lt1"/>
                </a:solidFill>
                <a:latin typeface="Roboto Serif"/>
                <a:ea typeface="Roboto Serif"/>
                <a:cs typeface="Roboto Serif"/>
                <a:sym typeface="Roboto Serif"/>
              </a:rPr>
              <a:t>https://mrsdprojects.ri.cmu.edu/2025teami/</a:t>
            </a:r>
            <a:endParaRPr b="1" sz="2020">
              <a:solidFill>
                <a:schemeClr val="lt1"/>
              </a:solidFill>
              <a:latin typeface="Roboto Serif"/>
              <a:ea typeface="Roboto Serif"/>
              <a:cs typeface="Roboto Serif"/>
              <a:sym typeface="Roboto Serif"/>
            </a:endParaRPr>
          </a:p>
          <a:p>
            <a:pPr indent="0" lvl="0" marL="0" marR="0" rtl="0" algn="l">
              <a:lnSpc>
                <a:spcPct val="100000"/>
              </a:lnSpc>
              <a:spcBef>
                <a:spcPts val="0"/>
              </a:spcBef>
              <a:spcAft>
                <a:spcPts val="0"/>
              </a:spcAft>
              <a:buSzPts val="990"/>
              <a:buNone/>
            </a:pPr>
            <a:r>
              <a:t/>
            </a:r>
            <a:endParaRPr b="1" sz="2020">
              <a:solidFill>
                <a:schemeClr val="lt1"/>
              </a:solidFill>
              <a:latin typeface="Roboto Serif"/>
              <a:ea typeface="Roboto Serif"/>
              <a:cs typeface="Roboto Serif"/>
              <a:sym typeface="Roboto Serif"/>
            </a:endParaRPr>
          </a:p>
        </p:txBody>
      </p:sp>
      <p:pic>
        <p:nvPicPr>
          <p:cNvPr id="390" name="Google Shape;390;p56" title="f2a57be4-5058-412a-8b12-751e4ab0309d.JPG"/>
          <p:cNvPicPr preferRelativeResize="0"/>
          <p:nvPr/>
        </p:nvPicPr>
        <p:blipFill>
          <a:blip r:embed="rId3">
            <a:alphaModFix/>
          </a:blip>
          <a:stretch>
            <a:fillRect/>
          </a:stretch>
        </p:blipFill>
        <p:spPr>
          <a:xfrm>
            <a:off x="2104174" y="874175"/>
            <a:ext cx="4935649" cy="36119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7"/>
          <p:cNvSpPr txBox="1"/>
          <p:nvPr>
            <p:ph type="title"/>
          </p:nvPr>
        </p:nvSpPr>
        <p:spPr>
          <a:xfrm>
            <a:off x="354475" y="443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latin typeface="Roboto Serif"/>
                <a:ea typeface="Roboto Serif"/>
                <a:cs typeface="Roboto Serif"/>
                <a:sym typeface="Roboto Serif"/>
              </a:rPr>
              <a:t>References</a:t>
            </a:r>
            <a:endParaRPr b="1">
              <a:solidFill>
                <a:schemeClr val="lt1"/>
              </a:solidFill>
              <a:latin typeface="Roboto Serif"/>
              <a:ea typeface="Roboto Serif"/>
              <a:cs typeface="Roboto Serif"/>
              <a:sym typeface="Roboto Serif"/>
            </a:endParaRPr>
          </a:p>
        </p:txBody>
      </p:sp>
      <p:sp>
        <p:nvSpPr>
          <p:cNvPr id="396" name="Google Shape;396;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397" name="Google Shape;397;p57"/>
          <p:cNvSpPr txBox="1"/>
          <p:nvPr/>
        </p:nvSpPr>
        <p:spPr>
          <a:xfrm>
            <a:off x="354475" y="639000"/>
            <a:ext cx="8118000" cy="38655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NASA-STD-8739.10</a:t>
            </a:r>
            <a:endParaRPr sz="1500">
              <a:solidFill>
                <a:schemeClr val="lt1"/>
              </a:solidFill>
              <a:latin typeface="Roboto Serif"/>
              <a:ea typeface="Roboto Serif"/>
              <a:cs typeface="Roboto Serif"/>
              <a:sym typeface="Roboto Serif"/>
            </a:endParaRPr>
          </a:p>
          <a:p>
            <a:pPr indent="-323850" lvl="1" marL="914400" rtl="0" algn="l">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Electrical, Electronic, and Electromechanical (EEE) Parts Assurance Standard</a:t>
            </a:r>
            <a:endParaRPr sz="1500">
              <a:solidFill>
                <a:schemeClr val="lt1"/>
              </a:solidFill>
              <a:latin typeface="Roboto Serif"/>
              <a:ea typeface="Roboto Serif"/>
              <a:cs typeface="Roboto Serif"/>
              <a:sym typeface="Roboto Serif"/>
            </a:endParaRPr>
          </a:p>
          <a:p>
            <a:pPr indent="-323850" lvl="1" marL="914400" rtl="0" algn="l">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https://standards.nasa.gov/sites/default/files/standards/NASA/Baseline/0/nasa-std-873910.pdf</a:t>
            </a:r>
            <a:endParaRPr sz="1500">
              <a:solidFill>
                <a:schemeClr val="lt1"/>
              </a:solidFill>
              <a:latin typeface="Roboto Serif"/>
              <a:ea typeface="Roboto Serif"/>
              <a:cs typeface="Roboto Serif"/>
              <a:sym typeface="Roboto Serif"/>
            </a:endParaRPr>
          </a:p>
          <a:p>
            <a:pPr indent="0" lvl="0" marL="0" rtl="0" algn="l">
              <a:lnSpc>
                <a:spcPct val="115000"/>
              </a:lnSpc>
              <a:spcBef>
                <a:spcPts val="700"/>
              </a:spcBef>
              <a:spcAft>
                <a:spcPts val="0"/>
              </a:spcAft>
              <a:buNone/>
            </a:pPr>
            <a:r>
              <a:t/>
            </a:r>
            <a:endParaRPr sz="1500">
              <a:solidFill>
                <a:schemeClr val="lt1"/>
              </a:solidFill>
              <a:latin typeface="Roboto Serif"/>
              <a:ea typeface="Roboto Serif"/>
              <a:cs typeface="Roboto Serif"/>
              <a:sym typeface="Roboto Serif"/>
            </a:endParaRPr>
          </a:p>
          <a:p>
            <a:pPr indent="-323850" lvl="0" marL="457200" rtl="0" algn="l">
              <a:lnSpc>
                <a:spcPct val="115000"/>
              </a:lnSpc>
              <a:spcBef>
                <a:spcPts val="70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NASA/TP—2006–21460</a:t>
            </a:r>
            <a:r>
              <a:rPr lang="en" sz="1500">
                <a:solidFill>
                  <a:schemeClr val="lt1"/>
                </a:solidFill>
                <a:latin typeface="Roboto Serif"/>
                <a:ea typeface="Roboto Serif"/>
                <a:cs typeface="Roboto Serif"/>
                <a:sym typeface="Roboto Serif"/>
              </a:rPr>
              <a:t>5</a:t>
            </a:r>
            <a:endParaRPr sz="1500">
              <a:solidFill>
                <a:schemeClr val="lt1"/>
              </a:solidFill>
              <a:latin typeface="Roboto Serif"/>
              <a:ea typeface="Roboto Serif"/>
              <a:cs typeface="Roboto Serif"/>
              <a:sym typeface="Roboto Serif"/>
            </a:endParaRPr>
          </a:p>
          <a:p>
            <a:pPr indent="-323850" lvl="1" marL="914400" rtl="0" algn="l">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Lunar Regolith Simulant Materials: Recommendations for Standardization, Production, and Usage</a:t>
            </a:r>
            <a:endParaRPr sz="1500">
              <a:solidFill>
                <a:schemeClr val="lt1"/>
              </a:solidFill>
              <a:latin typeface="Roboto Serif"/>
              <a:ea typeface="Roboto Serif"/>
              <a:cs typeface="Roboto Serif"/>
              <a:sym typeface="Roboto Serif"/>
            </a:endParaRPr>
          </a:p>
          <a:p>
            <a:pPr indent="-323850" lvl="1" marL="914400" rtl="0" algn="l">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https://ntrs.nasa.gov/api/citations/20060051776/downloads/20060051776.pdf</a:t>
            </a:r>
            <a:endParaRPr sz="1500">
              <a:solidFill>
                <a:schemeClr val="lt1"/>
              </a:solidFill>
              <a:latin typeface="Roboto Serif"/>
              <a:ea typeface="Roboto Serif"/>
              <a:cs typeface="Roboto Serif"/>
              <a:sym typeface="Roboto Serif"/>
            </a:endParaRPr>
          </a:p>
          <a:p>
            <a:pPr indent="0" lvl="0" marL="0" rtl="0" algn="l">
              <a:lnSpc>
                <a:spcPct val="115000"/>
              </a:lnSpc>
              <a:spcBef>
                <a:spcPts val="700"/>
              </a:spcBef>
              <a:spcAft>
                <a:spcPts val="700"/>
              </a:spcAft>
              <a:buNone/>
            </a:pPr>
            <a:r>
              <a:t/>
            </a:r>
            <a:endParaRPr sz="1500">
              <a:solidFill>
                <a:schemeClr val="lt1"/>
              </a:solidFill>
              <a:latin typeface="Roboto Serif"/>
              <a:ea typeface="Roboto Serif"/>
              <a:cs typeface="Roboto Serif"/>
              <a:sym typeface="Roboto Serif"/>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8"/>
          <p:cNvSpPr txBox="1"/>
          <p:nvPr>
            <p:ph type="title"/>
          </p:nvPr>
        </p:nvSpPr>
        <p:spPr>
          <a:xfrm>
            <a:off x="354475" y="443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FFD700"/>
                </a:solidFill>
                <a:latin typeface="Roboto Serif"/>
                <a:ea typeface="Roboto Serif"/>
                <a:cs typeface="Roboto Serif"/>
                <a:sym typeface="Roboto Serif"/>
              </a:rPr>
              <a:t>NASA-STD-8739.10:</a:t>
            </a:r>
            <a:r>
              <a:rPr b="1" lang="en">
                <a:solidFill>
                  <a:srgbClr val="FFD700"/>
                </a:solidFill>
                <a:latin typeface="Roboto Serif"/>
                <a:ea typeface="Roboto Serif"/>
                <a:cs typeface="Roboto Serif"/>
                <a:sym typeface="Roboto Serif"/>
              </a:rPr>
              <a:t> </a:t>
            </a:r>
            <a:r>
              <a:rPr b="1" lang="en">
                <a:solidFill>
                  <a:schemeClr val="lt1"/>
                </a:solidFill>
                <a:latin typeface="Roboto Serif"/>
                <a:ea typeface="Roboto Serif"/>
                <a:cs typeface="Roboto Serif"/>
                <a:sym typeface="Roboto Serif"/>
              </a:rPr>
              <a:t>Where does it apply?</a:t>
            </a:r>
            <a:endParaRPr b="1">
              <a:solidFill>
                <a:schemeClr val="lt1"/>
              </a:solidFill>
              <a:latin typeface="Roboto Serif"/>
              <a:ea typeface="Roboto Serif"/>
              <a:cs typeface="Roboto Serif"/>
              <a:sym typeface="Roboto Serif"/>
            </a:endParaRPr>
          </a:p>
        </p:txBody>
      </p:sp>
      <p:sp>
        <p:nvSpPr>
          <p:cNvPr id="128" name="Google Shape;12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29" name="Google Shape;129;p28"/>
          <p:cNvSpPr txBox="1"/>
          <p:nvPr/>
        </p:nvSpPr>
        <p:spPr>
          <a:xfrm>
            <a:off x="354475" y="617050"/>
            <a:ext cx="8171100" cy="67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700"/>
              </a:spcAft>
              <a:buNone/>
            </a:pPr>
            <a:r>
              <a:rPr lang="en" sz="1500">
                <a:solidFill>
                  <a:srgbClr val="FFD700"/>
                </a:solidFill>
                <a:latin typeface="Roboto Serif"/>
                <a:ea typeface="Roboto Serif"/>
                <a:cs typeface="Roboto Serif"/>
                <a:sym typeface="Roboto Serif"/>
              </a:rPr>
              <a:t>Target Market:</a:t>
            </a:r>
            <a:r>
              <a:rPr lang="en" sz="1500">
                <a:solidFill>
                  <a:srgbClr val="FFFFFF"/>
                </a:solidFill>
                <a:latin typeface="Roboto Serif"/>
                <a:ea typeface="Roboto Serif"/>
                <a:cs typeface="Roboto Serif"/>
                <a:sym typeface="Roboto Serif"/>
              </a:rPr>
              <a:t> For </a:t>
            </a:r>
            <a:r>
              <a:rPr i="1" lang="en" sz="1500">
                <a:solidFill>
                  <a:srgbClr val="FFFFFF"/>
                </a:solidFill>
                <a:latin typeface="Roboto Serif"/>
                <a:ea typeface="Roboto Serif"/>
                <a:cs typeface="Roboto Serif"/>
                <a:sym typeface="Roboto Serif"/>
              </a:rPr>
              <a:t>“scientific and engineering organizations engaged in space and ground testing technology development”</a:t>
            </a:r>
            <a:endParaRPr i="1" sz="1500">
              <a:solidFill>
                <a:srgbClr val="FFFFFF"/>
              </a:solidFill>
              <a:latin typeface="Roboto Serif"/>
              <a:ea typeface="Roboto Serif"/>
              <a:cs typeface="Roboto Serif"/>
              <a:sym typeface="Roboto Serif"/>
            </a:endParaRPr>
          </a:p>
        </p:txBody>
      </p:sp>
      <p:pic>
        <p:nvPicPr>
          <p:cNvPr descr="NASA Jet Propulsion Laboratory" id="130" name="Google Shape;130;p28"/>
          <p:cNvPicPr preferRelativeResize="0"/>
          <p:nvPr/>
        </p:nvPicPr>
        <p:blipFill>
          <a:blip r:embed="rId3">
            <a:alphaModFix/>
          </a:blip>
          <a:stretch>
            <a:fillRect/>
          </a:stretch>
        </p:blipFill>
        <p:spPr>
          <a:xfrm>
            <a:off x="486450" y="1328102"/>
            <a:ext cx="1493200" cy="1493200"/>
          </a:xfrm>
          <a:prstGeom prst="rect">
            <a:avLst/>
          </a:prstGeom>
          <a:noFill/>
          <a:ln>
            <a:noFill/>
          </a:ln>
        </p:spPr>
      </p:pic>
      <p:sp>
        <p:nvSpPr>
          <p:cNvPr id="131" name="Google Shape;131;p28"/>
          <p:cNvSpPr txBox="1"/>
          <p:nvPr/>
        </p:nvSpPr>
        <p:spPr>
          <a:xfrm>
            <a:off x="486500" y="2821300"/>
            <a:ext cx="1493100" cy="32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700"/>
              </a:spcAft>
              <a:buNone/>
            </a:pPr>
            <a:r>
              <a:rPr lang="en" sz="1100">
                <a:solidFill>
                  <a:srgbClr val="FFFFFF"/>
                </a:solidFill>
                <a:latin typeface="Roboto Serif"/>
                <a:ea typeface="Roboto Serif"/>
                <a:cs typeface="Roboto Serif"/>
                <a:sym typeface="Roboto Serif"/>
              </a:rPr>
              <a:t>Government labs</a:t>
            </a:r>
            <a:endParaRPr sz="1100">
              <a:solidFill>
                <a:srgbClr val="FFFFFF"/>
              </a:solidFill>
              <a:latin typeface="Roboto Serif"/>
              <a:ea typeface="Roboto Serif"/>
              <a:cs typeface="Roboto Serif"/>
              <a:sym typeface="Roboto Serif"/>
            </a:endParaRPr>
          </a:p>
        </p:txBody>
      </p:sp>
      <p:pic>
        <p:nvPicPr>
          <p:cNvPr descr="NASA's Johnson Space Center" id="132" name="Google Shape;132;p28"/>
          <p:cNvPicPr preferRelativeResize="0"/>
          <p:nvPr/>
        </p:nvPicPr>
        <p:blipFill>
          <a:blip r:embed="rId4">
            <a:alphaModFix/>
          </a:blip>
          <a:stretch>
            <a:fillRect/>
          </a:stretch>
        </p:blipFill>
        <p:spPr>
          <a:xfrm>
            <a:off x="3693475" y="1328163"/>
            <a:ext cx="1493100" cy="1493074"/>
          </a:xfrm>
          <a:prstGeom prst="rect">
            <a:avLst/>
          </a:prstGeom>
          <a:noFill/>
          <a:ln>
            <a:noFill/>
          </a:ln>
        </p:spPr>
      </p:pic>
      <p:sp>
        <p:nvSpPr>
          <p:cNvPr id="133" name="Google Shape;133;p28"/>
          <p:cNvSpPr txBox="1"/>
          <p:nvPr/>
        </p:nvSpPr>
        <p:spPr>
          <a:xfrm>
            <a:off x="3693475" y="2821300"/>
            <a:ext cx="1493100" cy="32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700"/>
              </a:spcAft>
              <a:buNone/>
            </a:pPr>
            <a:r>
              <a:rPr lang="en" sz="1100">
                <a:solidFill>
                  <a:srgbClr val="FFFFFF"/>
                </a:solidFill>
                <a:latin typeface="Roboto Serif"/>
                <a:ea typeface="Roboto Serif"/>
                <a:cs typeface="Roboto Serif"/>
                <a:sym typeface="Roboto Serif"/>
              </a:rPr>
              <a:t>Internal NASA use</a:t>
            </a:r>
            <a:endParaRPr sz="1100">
              <a:solidFill>
                <a:srgbClr val="FFFFFF"/>
              </a:solidFill>
              <a:latin typeface="Roboto Serif"/>
              <a:ea typeface="Roboto Serif"/>
              <a:cs typeface="Roboto Serif"/>
              <a:sym typeface="Roboto Serif"/>
            </a:endParaRPr>
          </a:p>
        </p:txBody>
      </p:sp>
      <p:pic>
        <p:nvPicPr>
          <p:cNvPr descr="Carnegie Mellon University - Wikipedia" id="134" name="Google Shape;134;p28"/>
          <p:cNvPicPr preferRelativeResize="0"/>
          <p:nvPr/>
        </p:nvPicPr>
        <p:blipFill>
          <a:blip r:embed="rId5">
            <a:alphaModFix/>
          </a:blip>
          <a:stretch>
            <a:fillRect/>
          </a:stretch>
        </p:blipFill>
        <p:spPr>
          <a:xfrm>
            <a:off x="6900400" y="1328150"/>
            <a:ext cx="1493100" cy="1493100"/>
          </a:xfrm>
          <a:prstGeom prst="rect">
            <a:avLst/>
          </a:prstGeom>
          <a:noFill/>
          <a:ln>
            <a:noFill/>
          </a:ln>
        </p:spPr>
      </p:pic>
      <p:sp>
        <p:nvSpPr>
          <p:cNvPr id="135" name="Google Shape;135;p28"/>
          <p:cNvSpPr txBox="1"/>
          <p:nvPr/>
        </p:nvSpPr>
        <p:spPr>
          <a:xfrm>
            <a:off x="6622750" y="2813238"/>
            <a:ext cx="2048400" cy="32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700"/>
              </a:spcAft>
              <a:buNone/>
            </a:pPr>
            <a:r>
              <a:rPr lang="en" sz="1100">
                <a:solidFill>
                  <a:srgbClr val="FFFFFF"/>
                </a:solidFill>
                <a:latin typeface="Roboto Serif"/>
                <a:ea typeface="Roboto Serif"/>
                <a:cs typeface="Roboto Serif"/>
                <a:sym typeface="Roboto Serif"/>
              </a:rPr>
              <a:t>Academic institutions</a:t>
            </a:r>
            <a:endParaRPr sz="1100">
              <a:solidFill>
                <a:srgbClr val="FFFFFF"/>
              </a:solidFill>
              <a:latin typeface="Roboto Serif"/>
              <a:ea typeface="Roboto Serif"/>
              <a:cs typeface="Roboto Serif"/>
              <a:sym typeface="Roboto Serif"/>
            </a:endParaRPr>
          </a:p>
        </p:txBody>
      </p:sp>
      <p:sp>
        <p:nvSpPr>
          <p:cNvPr id="136" name="Google Shape;136;p28"/>
          <p:cNvSpPr txBox="1"/>
          <p:nvPr/>
        </p:nvSpPr>
        <p:spPr>
          <a:xfrm>
            <a:off x="1949925" y="4643600"/>
            <a:ext cx="1725600" cy="32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700"/>
              </a:spcAft>
              <a:buNone/>
            </a:pPr>
            <a:r>
              <a:rPr lang="en" sz="1100">
                <a:solidFill>
                  <a:srgbClr val="FFFFFF"/>
                </a:solidFill>
                <a:latin typeface="Roboto Serif"/>
                <a:ea typeface="Roboto Serif"/>
                <a:cs typeface="Roboto Serif"/>
                <a:sym typeface="Roboto Serif"/>
              </a:rPr>
              <a:t>Contractors</a:t>
            </a:r>
            <a:endParaRPr sz="1100">
              <a:solidFill>
                <a:srgbClr val="FFFFFF"/>
              </a:solidFill>
              <a:latin typeface="Roboto Serif"/>
              <a:ea typeface="Roboto Serif"/>
              <a:cs typeface="Roboto Serif"/>
              <a:sym typeface="Roboto Serif"/>
            </a:endParaRPr>
          </a:p>
        </p:txBody>
      </p:sp>
      <p:sp>
        <p:nvSpPr>
          <p:cNvPr id="137" name="Google Shape;137;p28"/>
          <p:cNvSpPr txBox="1"/>
          <p:nvPr/>
        </p:nvSpPr>
        <p:spPr>
          <a:xfrm>
            <a:off x="5049790" y="4663250"/>
            <a:ext cx="2048400" cy="32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700"/>
              </a:spcAft>
              <a:buNone/>
            </a:pPr>
            <a:r>
              <a:rPr lang="en" sz="1100">
                <a:solidFill>
                  <a:srgbClr val="FFFFFF"/>
                </a:solidFill>
                <a:latin typeface="Roboto Serif"/>
                <a:ea typeface="Roboto Serif"/>
                <a:cs typeface="Roboto Serif"/>
                <a:sym typeface="Roboto Serif"/>
              </a:rPr>
              <a:t>Private space companies</a:t>
            </a:r>
            <a:endParaRPr sz="1100">
              <a:solidFill>
                <a:srgbClr val="FFFFFF"/>
              </a:solidFill>
              <a:latin typeface="Roboto Serif"/>
              <a:ea typeface="Roboto Serif"/>
              <a:cs typeface="Roboto Serif"/>
              <a:sym typeface="Roboto Serif"/>
            </a:endParaRPr>
          </a:p>
        </p:txBody>
      </p:sp>
      <p:pic>
        <p:nvPicPr>
          <p:cNvPr id="138" name="Google Shape;138;p28"/>
          <p:cNvPicPr preferRelativeResize="0"/>
          <p:nvPr/>
        </p:nvPicPr>
        <p:blipFill>
          <a:blip r:embed="rId6">
            <a:alphaModFix/>
          </a:blip>
          <a:stretch>
            <a:fillRect/>
          </a:stretch>
        </p:blipFill>
        <p:spPr>
          <a:xfrm>
            <a:off x="1949925" y="3333609"/>
            <a:ext cx="1725600" cy="1280131"/>
          </a:xfrm>
          <a:prstGeom prst="rect">
            <a:avLst/>
          </a:prstGeom>
          <a:noFill/>
          <a:ln>
            <a:noFill/>
          </a:ln>
        </p:spPr>
      </p:pic>
      <p:pic>
        <p:nvPicPr>
          <p:cNvPr id="139" name="Google Shape;139;p28"/>
          <p:cNvPicPr preferRelativeResize="0"/>
          <p:nvPr/>
        </p:nvPicPr>
        <p:blipFill>
          <a:blip r:embed="rId7">
            <a:alphaModFix/>
          </a:blip>
          <a:stretch>
            <a:fillRect/>
          </a:stretch>
        </p:blipFill>
        <p:spPr>
          <a:xfrm>
            <a:off x="5223572" y="3132531"/>
            <a:ext cx="1645125" cy="1645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9"/>
          <p:cNvSpPr txBox="1"/>
          <p:nvPr>
            <p:ph type="title"/>
          </p:nvPr>
        </p:nvSpPr>
        <p:spPr>
          <a:xfrm>
            <a:off x="354475" y="443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FFD700"/>
                </a:solidFill>
                <a:latin typeface="Roboto Serif"/>
                <a:ea typeface="Roboto Serif"/>
                <a:cs typeface="Roboto Serif"/>
                <a:sym typeface="Roboto Serif"/>
              </a:rPr>
              <a:t>NASA-STD-8739.10:</a:t>
            </a:r>
            <a:r>
              <a:rPr b="1" lang="en">
                <a:solidFill>
                  <a:srgbClr val="FFD700"/>
                </a:solidFill>
                <a:latin typeface="Roboto Serif"/>
                <a:ea typeface="Roboto Serif"/>
                <a:cs typeface="Roboto Serif"/>
                <a:sym typeface="Roboto Serif"/>
              </a:rPr>
              <a:t> </a:t>
            </a:r>
            <a:r>
              <a:rPr b="1" lang="en">
                <a:solidFill>
                  <a:schemeClr val="lt1"/>
                </a:solidFill>
                <a:latin typeface="Roboto Serif"/>
                <a:ea typeface="Roboto Serif"/>
                <a:cs typeface="Roboto Serif"/>
                <a:sym typeface="Roboto Serif"/>
              </a:rPr>
              <a:t>Where does it apply?</a:t>
            </a:r>
            <a:endParaRPr b="1">
              <a:solidFill>
                <a:schemeClr val="lt1"/>
              </a:solidFill>
              <a:latin typeface="Roboto Serif"/>
              <a:ea typeface="Roboto Serif"/>
              <a:cs typeface="Roboto Serif"/>
              <a:sym typeface="Roboto Serif"/>
            </a:endParaRPr>
          </a:p>
        </p:txBody>
      </p:sp>
      <p:sp>
        <p:nvSpPr>
          <p:cNvPr id="145" name="Google Shape;145;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46" name="Google Shape;146;p29"/>
          <p:cNvSpPr txBox="1"/>
          <p:nvPr/>
        </p:nvSpPr>
        <p:spPr>
          <a:xfrm>
            <a:off x="354475" y="617050"/>
            <a:ext cx="8171100" cy="4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700"/>
              </a:spcAft>
              <a:buNone/>
            </a:pPr>
            <a:r>
              <a:rPr lang="en" sz="1500">
                <a:solidFill>
                  <a:srgbClr val="FFD700"/>
                </a:solidFill>
                <a:latin typeface="Roboto Serif"/>
                <a:ea typeface="Roboto Serif"/>
                <a:cs typeface="Roboto Serif"/>
                <a:sym typeface="Roboto Serif"/>
              </a:rPr>
              <a:t>Products:</a:t>
            </a:r>
            <a:r>
              <a:rPr lang="en" sz="1500">
                <a:solidFill>
                  <a:srgbClr val="FFFFFF"/>
                </a:solidFill>
                <a:latin typeface="Roboto Serif"/>
                <a:ea typeface="Roboto Serif"/>
                <a:cs typeface="Roboto Serif"/>
                <a:sym typeface="Roboto Serif"/>
              </a:rPr>
              <a:t> Electrical, Electronic, and Electromechanical parts used for space applications</a:t>
            </a:r>
            <a:endParaRPr sz="1500">
              <a:solidFill>
                <a:srgbClr val="FFFFFF"/>
              </a:solidFill>
              <a:latin typeface="Roboto Serif"/>
              <a:ea typeface="Roboto Serif"/>
              <a:cs typeface="Roboto Serif"/>
              <a:sym typeface="Roboto Serif"/>
            </a:endParaRPr>
          </a:p>
        </p:txBody>
      </p:sp>
      <p:sp>
        <p:nvSpPr>
          <p:cNvPr id="147" name="Google Shape;147;p29"/>
          <p:cNvSpPr txBox="1"/>
          <p:nvPr/>
        </p:nvSpPr>
        <p:spPr>
          <a:xfrm>
            <a:off x="988075" y="3908894"/>
            <a:ext cx="7253400" cy="393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700"/>
              </a:spcAft>
              <a:buNone/>
            </a:pPr>
            <a:r>
              <a:rPr lang="en" sz="1500">
                <a:solidFill>
                  <a:schemeClr val="lt1"/>
                </a:solidFill>
                <a:latin typeface="Roboto Serif"/>
                <a:ea typeface="Roboto Serif"/>
                <a:cs typeface="Roboto Serif"/>
                <a:sym typeface="Roboto Serif"/>
              </a:rPr>
              <a:t>Different EEE Parts</a:t>
            </a:r>
            <a:endParaRPr sz="1500">
              <a:solidFill>
                <a:schemeClr val="lt1"/>
              </a:solidFill>
              <a:latin typeface="Roboto Serif"/>
              <a:ea typeface="Roboto Serif"/>
              <a:cs typeface="Roboto Serif"/>
              <a:sym typeface="Roboto Serif"/>
            </a:endParaRPr>
          </a:p>
        </p:txBody>
      </p:sp>
      <p:pic>
        <p:nvPicPr>
          <p:cNvPr id="148" name="Google Shape;148;p29"/>
          <p:cNvPicPr preferRelativeResize="0"/>
          <p:nvPr/>
        </p:nvPicPr>
        <p:blipFill>
          <a:blip r:embed="rId3">
            <a:alphaModFix/>
          </a:blip>
          <a:stretch>
            <a:fillRect/>
          </a:stretch>
        </p:blipFill>
        <p:spPr>
          <a:xfrm>
            <a:off x="1266825" y="1527646"/>
            <a:ext cx="6610350" cy="2381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0"/>
          <p:cNvSpPr txBox="1"/>
          <p:nvPr>
            <p:ph type="title"/>
          </p:nvPr>
        </p:nvSpPr>
        <p:spPr>
          <a:xfrm>
            <a:off x="354475" y="443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FFD700"/>
                </a:solidFill>
                <a:latin typeface="Roboto Serif"/>
                <a:ea typeface="Roboto Serif"/>
                <a:cs typeface="Roboto Serif"/>
                <a:sym typeface="Roboto Serif"/>
              </a:rPr>
              <a:t>NASA-STD-8739.10:</a:t>
            </a:r>
            <a:r>
              <a:rPr b="1" lang="en">
                <a:solidFill>
                  <a:srgbClr val="FFD700"/>
                </a:solidFill>
                <a:latin typeface="Roboto Serif"/>
                <a:ea typeface="Roboto Serif"/>
                <a:cs typeface="Roboto Serif"/>
                <a:sym typeface="Roboto Serif"/>
              </a:rPr>
              <a:t> </a:t>
            </a:r>
            <a:r>
              <a:rPr b="1" lang="en">
                <a:solidFill>
                  <a:schemeClr val="lt1"/>
                </a:solidFill>
                <a:latin typeface="Roboto Serif"/>
                <a:ea typeface="Roboto Serif"/>
                <a:cs typeface="Roboto Serif"/>
                <a:sym typeface="Roboto Serif"/>
              </a:rPr>
              <a:t>Main prescriptions</a:t>
            </a:r>
            <a:endParaRPr b="1">
              <a:solidFill>
                <a:schemeClr val="lt1"/>
              </a:solidFill>
              <a:latin typeface="Roboto Serif"/>
              <a:ea typeface="Roboto Serif"/>
              <a:cs typeface="Roboto Serif"/>
              <a:sym typeface="Roboto Serif"/>
            </a:endParaRPr>
          </a:p>
        </p:txBody>
      </p:sp>
      <p:sp>
        <p:nvSpPr>
          <p:cNvPr id="154" name="Google Shape;154;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55" name="Google Shape;155;p30"/>
          <p:cNvSpPr txBox="1"/>
          <p:nvPr/>
        </p:nvSpPr>
        <p:spPr>
          <a:xfrm>
            <a:off x="354475" y="617050"/>
            <a:ext cx="8171100" cy="4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700"/>
              </a:spcAft>
              <a:buNone/>
            </a:pPr>
            <a:r>
              <a:t/>
            </a:r>
            <a:endParaRPr sz="1500">
              <a:solidFill>
                <a:schemeClr val="lt1"/>
              </a:solidFill>
              <a:latin typeface="Roboto Serif"/>
              <a:ea typeface="Roboto Serif"/>
              <a:cs typeface="Roboto Serif"/>
              <a:sym typeface="Roboto Serif"/>
            </a:endParaRPr>
          </a:p>
        </p:txBody>
      </p:sp>
      <p:sp>
        <p:nvSpPr>
          <p:cNvPr id="156" name="Google Shape;156;p30"/>
          <p:cNvSpPr txBox="1"/>
          <p:nvPr/>
        </p:nvSpPr>
        <p:spPr>
          <a:xfrm>
            <a:off x="354475" y="617050"/>
            <a:ext cx="8171100" cy="139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D700"/>
                </a:solidFill>
                <a:latin typeface="Roboto Serif"/>
                <a:ea typeface="Roboto Serif"/>
                <a:cs typeface="Roboto Serif"/>
                <a:sym typeface="Roboto Serif"/>
              </a:rPr>
              <a:t>Guideline 1:</a:t>
            </a:r>
            <a:r>
              <a:rPr lang="en" sz="1500">
                <a:solidFill>
                  <a:schemeClr val="lt1"/>
                </a:solidFill>
                <a:latin typeface="Roboto Serif"/>
                <a:ea typeface="Roboto Serif"/>
                <a:cs typeface="Roboto Serif"/>
                <a:sym typeface="Roboto Serif"/>
              </a:rPr>
              <a:t> </a:t>
            </a:r>
            <a:r>
              <a:rPr lang="en" sz="1500">
                <a:solidFill>
                  <a:schemeClr val="lt1"/>
                </a:solidFill>
                <a:latin typeface="Roboto Serif"/>
                <a:ea typeface="Roboto Serif"/>
                <a:cs typeface="Roboto Serif"/>
                <a:sym typeface="Roboto Serif"/>
              </a:rPr>
              <a:t>Parts Selection and Grading</a:t>
            </a:r>
            <a:endParaRPr sz="1500">
              <a:solidFill>
                <a:schemeClr val="lt1"/>
              </a:solidFill>
              <a:latin typeface="Roboto Serif"/>
              <a:ea typeface="Roboto Serif"/>
              <a:cs typeface="Roboto Serif"/>
              <a:sym typeface="Roboto Serif"/>
            </a:endParaRPr>
          </a:p>
          <a:p>
            <a:pPr indent="-323850" lvl="0" marL="457200" rtl="0" algn="l">
              <a:lnSpc>
                <a:spcPct val="115000"/>
              </a:lnSpc>
              <a:spcBef>
                <a:spcPts val="70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Parts must be selected to meet performance and reliability requirements in the worst-case predicted mission environment (e.g., thermal, vibration, radiation)</a:t>
            </a:r>
            <a:endParaRPr sz="1500">
              <a:solidFill>
                <a:schemeClr val="lt1"/>
              </a:solidFill>
              <a:latin typeface="Roboto Serif"/>
              <a:ea typeface="Roboto Serif"/>
              <a:cs typeface="Roboto Serif"/>
              <a:sym typeface="Roboto Serif"/>
            </a:endParaRPr>
          </a:p>
        </p:txBody>
      </p:sp>
      <p:pic>
        <p:nvPicPr>
          <p:cNvPr id="157" name="Google Shape;157;p30"/>
          <p:cNvPicPr preferRelativeResize="0"/>
          <p:nvPr/>
        </p:nvPicPr>
        <p:blipFill>
          <a:blip r:embed="rId3">
            <a:alphaModFix/>
          </a:blip>
          <a:stretch>
            <a:fillRect/>
          </a:stretch>
        </p:blipFill>
        <p:spPr>
          <a:xfrm>
            <a:off x="2597275" y="1875725"/>
            <a:ext cx="3685501" cy="2827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1"/>
          <p:cNvSpPr txBox="1"/>
          <p:nvPr>
            <p:ph type="title"/>
          </p:nvPr>
        </p:nvSpPr>
        <p:spPr>
          <a:xfrm>
            <a:off x="354475" y="443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FFD700"/>
                </a:solidFill>
                <a:latin typeface="Roboto Serif"/>
                <a:ea typeface="Roboto Serif"/>
                <a:cs typeface="Roboto Serif"/>
                <a:sym typeface="Roboto Serif"/>
              </a:rPr>
              <a:t>NASA-STD-8739.10:</a:t>
            </a:r>
            <a:r>
              <a:rPr b="1" lang="en">
                <a:solidFill>
                  <a:srgbClr val="FFD700"/>
                </a:solidFill>
                <a:latin typeface="Roboto Serif"/>
                <a:ea typeface="Roboto Serif"/>
                <a:cs typeface="Roboto Serif"/>
                <a:sym typeface="Roboto Serif"/>
              </a:rPr>
              <a:t> </a:t>
            </a:r>
            <a:r>
              <a:rPr b="1" lang="en">
                <a:solidFill>
                  <a:schemeClr val="lt1"/>
                </a:solidFill>
                <a:latin typeface="Roboto Serif"/>
                <a:ea typeface="Roboto Serif"/>
                <a:cs typeface="Roboto Serif"/>
                <a:sym typeface="Roboto Serif"/>
              </a:rPr>
              <a:t>Main prescriptions</a:t>
            </a:r>
            <a:endParaRPr b="1">
              <a:solidFill>
                <a:schemeClr val="lt1"/>
              </a:solidFill>
              <a:latin typeface="Roboto Serif"/>
              <a:ea typeface="Roboto Serif"/>
              <a:cs typeface="Roboto Serif"/>
              <a:sym typeface="Roboto Serif"/>
            </a:endParaRPr>
          </a:p>
        </p:txBody>
      </p:sp>
      <p:sp>
        <p:nvSpPr>
          <p:cNvPr id="163" name="Google Shape;163;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64" name="Google Shape;164;p31"/>
          <p:cNvSpPr txBox="1"/>
          <p:nvPr/>
        </p:nvSpPr>
        <p:spPr>
          <a:xfrm>
            <a:off x="354475" y="617050"/>
            <a:ext cx="8171100" cy="101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D700"/>
                </a:solidFill>
                <a:latin typeface="Roboto Serif"/>
                <a:ea typeface="Roboto Serif"/>
                <a:cs typeface="Roboto Serif"/>
                <a:sym typeface="Roboto Serif"/>
              </a:rPr>
              <a:t>Guideline 2:</a:t>
            </a:r>
            <a:r>
              <a:rPr lang="en" sz="1500">
                <a:solidFill>
                  <a:schemeClr val="lt1"/>
                </a:solidFill>
                <a:latin typeface="Roboto Serif"/>
                <a:ea typeface="Roboto Serif"/>
                <a:cs typeface="Roboto Serif"/>
                <a:sym typeface="Roboto Serif"/>
              </a:rPr>
              <a:t> </a:t>
            </a:r>
            <a:r>
              <a:rPr lang="en" sz="1500">
                <a:solidFill>
                  <a:schemeClr val="lt1"/>
                </a:solidFill>
                <a:latin typeface="Roboto Serif"/>
                <a:ea typeface="Roboto Serif"/>
                <a:cs typeface="Roboto Serif"/>
                <a:sym typeface="Roboto Serif"/>
              </a:rPr>
              <a:t>Derating Analysis</a:t>
            </a:r>
            <a:endParaRPr sz="1500">
              <a:solidFill>
                <a:schemeClr val="lt1"/>
              </a:solidFill>
              <a:latin typeface="Roboto Serif"/>
              <a:ea typeface="Roboto Serif"/>
              <a:cs typeface="Roboto Serif"/>
              <a:sym typeface="Roboto Serif"/>
            </a:endParaRPr>
          </a:p>
          <a:p>
            <a:pPr indent="-323850" lvl="0" marL="457200" rtl="0" algn="l">
              <a:lnSpc>
                <a:spcPct val="115000"/>
              </a:lnSpc>
              <a:spcBef>
                <a:spcPts val="70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Programs shall document the derating criteria for all EEE parts</a:t>
            </a:r>
            <a:endParaRPr sz="1500">
              <a:solidFill>
                <a:schemeClr val="lt1"/>
              </a:solidFill>
              <a:latin typeface="Roboto Serif"/>
              <a:ea typeface="Roboto Serif"/>
              <a:cs typeface="Roboto Serif"/>
              <a:sym typeface="Roboto Serif"/>
            </a:endParaRPr>
          </a:p>
          <a:p>
            <a:pPr indent="-323850" lvl="0" marL="457200" rtl="0" algn="l">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To operate parts below their manufacturer-specified maximum stress levels (voltage, current, power) to increase reliability and mission life</a:t>
            </a:r>
            <a:endParaRPr sz="1500">
              <a:solidFill>
                <a:schemeClr val="lt1"/>
              </a:solidFill>
              <a:latin typeface="Roboto Serif"/>
              <a:ea typeface="Roboto Serif"/>
              <a:cs typeface="Roboto Serif"/>
              <a:sym typeface="Roboto Serif"/>
            </a:endParaRPr>
          </a:p>
        </p:txBody>
      </p:sp>
      <p:pic>
        <p:nvPicPr>
          <p:cNvPr id="165" name="Google Shape;165;p31"/>
          <p:cNvPicPr preferRelativeResize="0"/>
          <p:nvPr/>
        </p:nvPicPr>
        <p:blipFill>
          <a:blip r:embed="rId3">
            <a:alphaModFix/>
          </a:blip>
          <a:stretch>
            <a:fillRect/>
          </a:stretch>
        </p:blipFill>
        <p:spPr>
          <a:xfrm>
            <a:off x="1232525" y="1931225"/>
            <a:ext cx="6414976" cy="3125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2"/>
          <p:cNvSpPr txBox="1"/>
          <p:nvPr>
            <p:ph type="title"/>
          </p:nvPr>
        </p:nvSpPr>
        <p:spPr>
          <a:xfrm>
            <a:off x="354475" y="443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FFD700"/>
                </a:solidFill>
                <a:latin typeface="Roboto Serif"/>
                <a:ea typeface="Roboto Serif"/>
                <a:cs typeface="Roboto Serif"/>
                <a:sym typeface="Roboto Serif"/>
              </a:rPr>
              <a:t>NASA-STD-8739.10:</a:t>
            </a:r>
            <a:r>
              <a:rPr b="1" lang="en">
                <a:solidFill>
                  <a:srgbClr val="FFD700"/>
                </a:solidFill>
                <a:latin typeface="Roboto Serif"/>
                <a:ea typeface="Roboto Serif"/>
                <a:cs typeface="Roboto Serif"/>
                <a:sym typeface="Roboto Serif"/>
              </a:rPr>
              <a:t> </a:t>
            </a:r>
            <a:r>
              <a:rPr b="1" lang="en">
                <a:solidFill>
                  <a:schemeClr val="lt1"/>
                </a:solidFill>
                <a:latin typeface="Roboto Serif"/>
                <a:ea typeface="Roboto Serif"/>
                <a:cs typeface="Roboto Serif"/>
                <a:sym typeface="Roboto Serif"/>
              </a:rPr>
              <a:t>Main prescriptions</a:t>
            </a:r>
            <a:endParaRPr b="1">
              <a:solidFill>
                <a:schemeClr val="lt1"/>
              </a:solidFill>
              <a:latin typeface="Roboto Serif"/>
              <a:ea typeface="Roboto Serif"/>
              <a:cs typeface="Roboto Serif"/>
              <a:sym typeface="Roboto Serif"/>
            </a:endParaRPr>
          </a:p>
        </p:txBody>
      </p:sp>
      <p:sp>
        <p:nvSpPr>
          <p:cNvPr id="171" name="Google Shape;17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72" name="Google Shape;172;p32"/>
          <p:cNvSpPr txBox="1"/>
          <p:nvPr/>
        </p:nvSpPr>
        <p:spPr>
          <a:xfrm>
            <a:off x="354475" y="617050"/>
            <a:ext cx="8171100" cy="443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D700"/>
                </a:solidFill>
                <a:latin typeface="Roboto Serif"/>
                <a:ea typeface="Roboto Serif"/>
                <a:cs typeface="Roboto Serif"/>
                <a:sym typeface="Roboto Serif"/>
              </a:rPr>
              <a:t>Guideline 3:</a:t>
            </a:r>
            <a:r>
              <a:rPr lang="en" sz="1500">
                <a:solidFill>
                  <a:schemeClr val="lt1"/>
                </a:solidFill>
                <a:latin typeface="Roboto Serif"/>
                <a:ea typeface="Roboto Serif"/>
                <a:cs typeface="Roboto Serif"/>
                <a:sym typeface="Roboto Serif"/>
              </a:rPr>
              <a:t> </a:t>
            </a:r>
            <a:endParaRPr sz="1500">
              <a:solidFill>
                <a:schemeClr val="lt1"/>
              </a:solidFill>
              <a:latin typeface="Roboto Serif"/>
              <a:ea typeface="Roboto Serif"/>
              <a:cs typeface="Roboto Serif"/>
              <a:sym typeface="Roboto Serif"/>
            </a:endParaRPr>
          </a:p>
          <a:p>
            <a:pPr indent="-323850" lvl="0" marL="457200" rtl="0" algn="l">
              <a:lnSpc>
                <a:spcPct val="115000"/>
              </a:lnSpc>
              <a:spcBef>
                <a:spcPts val="700"/>
              </a:spcBef>
              <a:spcAft>
                <a:spcPts val="0"/>
              </a:spcAft>
              <a:buClr>
                <a:srgbClr val="EA9999"/>
              </a:buClr>
              <a:buSzPts val="1500"/>
              <a:buFont typeface="Roboto Serif"/>
              <a:buAutoNum type="arabicPeriod"/>
            </a:pPr>
            <a:r>
              <a:rPr lang="en" sz="1500">
                <a:solidFill>
                  <a:srgbClr val="EA9999"/>
                </a:solidFill>
                <a:latin typeface="Roboto Serif"/>
                <a:ea typeface="Roboto Serif"/>
                <a:cs typeface="Roboto Serif"/>
                <a:sym typeface="Roboto Serif"/>
              </a:rPr>
              <a:t>Counterfeit Part Avoidance</a:t>
            </a:r>
            <a:endParaRPr sz="1500">
              <a:solidFill>
                <a:srgbClr val="EA9999"/>
              </a:solidFill>
              <a:latin typeface="Roboto Serif"/>
              <a:ea typeface="Roboto Serif"/>
              <a:cs typeface="Roboto Serif"/>
              <a:sym typeface="Roboto Serif"/>
            </a:endParaRPr>
          </a:p>
          <a:p>
            <a:pPr indent="-323850" lvl="1" marL="914400" rtl="0" algn="l">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Projects shall have a plan to prevent, detect, and mitigate the use of counterfeit EEE parts, typically by procuring only from trusted sources</a:t>
            </a:r>
            <a:endParaRPr sz="1500">
              <a:solidFill>
                <a:schemeClr val="lt1"/>
              </a:solidFill>
              <a:latin typeface="Roboto Serif"/>
              <a:ea typeface="Roboto Serif"/>
              <a:cs typeface="Roboto Serif"/>
              <a:sym typeface="Roboto Serif"/>
            </a:endParaRPr>
          </a:p>
          <a:p>
            <a:pPr indent="-323850" lvl="0" marL="457200" rtl="0" algn="l">
              <a:lnSpc>
                <a:spcPct val="115000"/>
              </a:lnSpc>
              <a:spcBef>
                <a:spcPts val="0"/>
              </a:spcBef>
              <a:spcAft>
                <a:spcPts val="0"/>
              </a:spcAft>
              <a:buClr>
                <a:srgbClr val="EA9999"/>
              </a:buClr>
              <a:buSzPts val="1500"/>
              <a:buFont typeface="Roboto Serif"/>
              <a:buAutoNum type="arabicPeriod"/>
            </a:pPr>
            <a:r>
              <a:rPr lang="en" sz="1500">
                <a:solidFill>
                  <a:srgbClr val="EA9999"/>
                </a:solidFill>
                <a:latin typeface="Roboto Serif"/>
                <a:ea typeface="Roboto Serif"/>
                <a:cs typeface="Roboto Serif"/>
                <a:sym typeface="Roboto Serif"/>
              </a:rPr>
              <a:t>Parts Lists (Traceability)</a:t>
            </a:r>
            <a:endParaRPr sz="1500">
              <a:solidFill>
                <a:srgbClr val="EA9999"/>
              </a:solidFill>
              <a:latin typeface="Roboto Serif"/>
              <a:ea typeface="Roboto Serif"/>
              <a:cs typeface="Roboto Serif"/>
              <a:sym typeface="Roboto Serif"/>
            </a:endParaRPr>
          </a:p>
          <a:p>
            <a:pPr indent="-323850" lvl="1" marL="914400" rtl="0" algn="l">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Projects shall generate and maintain three lists: </a:t>
            </a:r>
            <a:r>
              <a:rPr b="1" lang="en" sz="1500">
                <a:solidFill>
                  <a:schemeClr val="lt1"/>
                </a:solidFill>
                <a:latin typeface="Roboto Serif"/>
                <a:ea typeface="Roboto Serif"/>
                <a:cs typeface="Roboto Serif"/>
                <a:sym typeface="Roboto Serif"/>
              </a:rPr>
              <a:t>As Designed Parts List (ADPL)</a:t>
            </a:r>
            <a:r>
              <a:rPr lang="en" sz="1500">
                <a:solidFill>
                  <a:schemeClr val="lt1"/>
                </a:solidFill>
                <a:latin typeface="Roboto Serif"/>
                <a:ea typeface="Roboto Serif"/>
                <a:cs typeface="Roboto Serif"/>
                <a:sym typeface="Roboto Serif"/>
              </a:rPr>
              <a:t>,</a:t>
            </a:r>
            <a:r>
              <a:rPr b="1" lang="en" sz="1500">
                <a:solidFill>
                  <a:schemeClr val="lt1"/>
                </a:solidFill>
                <a:latin typeface="Roboto Serif"/>
                <a:ea typeface="Roboto Serif"/>
                <a:cs typeface="Roboto Serif"/>
                <a:sym typeface="Roboto Serif"/>
              </a:rPr>
              <a:t> Approved Parts List (APL)</a:t>
            </a:r>
            <a:r>
              <a:rPr lang="en" sz="1500">
                <a:solidFill>
                  <a:schemeClr val="lt1"/>
                </a:solidFill>
                <a:latin typeface="Roboto Serif"/>
                <a:ea typeface="Roboto Serif"/>
                <a:cs typeface="Roboto Serif"/>
                <a:sym typeface="Roboto Serif"/>
              </a:rPr>
              <a:t>, and</a:t>
            </a:r>
            <a:r>
              <a:rPr b="1" lang="en" sz="1500">
                <a:solidFill>
                  <a:schemeClr val="lt1"/>
                </a:solidFill>
                <a:latin typeface="Roboto Serif"/>
                <a:ea typeface="Roboto Serif"/>
                <a:cs typeface="Roboto Serif"/>
                <a:sym typeface="Roboto Serif"/>
              </a:rPr>
              <a:t> As Built Parts List (ABPL)</a:t>
            </a:r>
            <a:endParaRPr sz="1500">
              <a:solidFill>
                <a:schemeClr val="lt1"/>
              </a:solidFill>
              <a:latin typeface="Roboto Serif"/>
              <a:ea typeface="Roboto Serif"/>
              <a:cs typeface="Roboto Serif"/>
              <a:sym typeface="Roboto Serif"/>
            </a:endParaRPr>
          </a:p>
          <a:p>
            <a:pPr indent="-323850" lvl="0" marL="457200" rtl="0" algn="l">
              <a:lnSpc>
                <a:spcPct val="115000"/>
              </a:lnSpc>
              <a:spcBef>
                <a:spcPts val="0"/>
              </a:spcBef>
              <a:spcAft>
                <a:spcPts val="0"/>
              </a:spcAft>
              <a:buClr>
                <a:srgbClr val="EA9999"/>
              </a:buClr>
              <a:buSzPts val="1500"/>
              <a:buFont typeface="Roboto Serif"/>
              <a:buAutoNum type="arabicPeriod"/>
            </a:pPr>
            <a:r>
              <a:rPr lang="en" sz="1500">
                <a:solidFill>
                  <a:srgbClr val="EA9999"/>
                </a:solidFill>
                <a:latin typeface="Roboto Serif"/>
                <a:ea typeface="Roboto Serif"/>
                <a:cs typeface="Roboto Serif"/>
                <a:sym typeface="Roboto Serif"/>
              </a:rPr>
              <a:t>Documentation: EEE Parts Management &amp; Control Plan (EPMCP)</a:t>
            </a:r>
            <a:endParaRPr sz="1500">
              <a:solidFill>
                <a:srgbClr val="EA9999"/>
              </a:solidFill>
              <a:latin typeface="Roboto Serif"/>
              <a:ea typeface="Roboto Serif"/>
              <a:cs typeface="Roboto Serif"/>
              <a:sym typeface="Roboto Serif"/>
            </a:endParaRPr>
          </a:p>
          <a:p>
            <a:pPr indent="-323850" lvl="1" marL="914400" rtl="0" algn="l">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Every project shall develop and implement an integrated EPMCP outlining the program's approach to meeting the standards’ requirements</a:t>
            </a:r>
            <a:endParaRPr sz="1500">
              <a:solidFill>
                <a:schemeClr val="lt1"/>
              </a:solidFill>
              <a:latin typeface="Roboto Serif"/>
              <a:ea typeface="Roboto Serif"/>
              <a:cs typeface="Roboto Serif"/>
              <a:sym typeface="Roboto Serif"/>
            </a:endParaRPr>
          </a:p>
          <a:p>
            <a:pPr indent="-323850" lvl="0" marL="457200" rtl="0" algn="l">
              <a:lnSpc>
                <a:spcPct val="115000"/>
              </a:lnSpc>
              <a:spcBef>
                <a:spcPts val="0"/>
              </a:spcBef>
              <a:spcAft>
                <a:spcPts val="0"/>
              </a:spcAft>
              <a:buClr>
                <a:srgbClr val="EA9999"/>
              </a:buClr>
              <a:buSzPts val="1500"/>
              <a:buFont typeface="Roboto Serif"/>
              <a:buAutoNum type="arabicPeriod"/>
            </a:pPr>
            <a:r>
              <a:rPr lang="en" sz="1500">
                <a:solidFill>
                  <a:srgbClr val="EA9999"/>
                </a:solidFill>
                <a:latin typeface="Roboto Serif"/>
                <a:ea typeface="Roboto Serif"/>
                <a:cs typeface="Roboto Serif"/>
                <a:sym typeface="Roboto Serif"/>
              </a:rPr>
              <a:t>Non-Standard Parts (NSP) Justification</a:t>
            </a:r>
            <a:endParaRPr sz="1500">
              <a:solidFill>
                <a:srgbClr val="EA9999"/>
              </a:solidFill>
              <a:latin typeface="Roboto Serif"/>
              <a:ea typeface="Roboto Serif"/>
              <a:cs typeface="Roboto Serif"/>
              <a:sym typeface="Roboto Serif"/>
            </a:endParaRPr>
          </a:p>
          <a:p>
            <a:pPr indent="-323850" lvl="1" marL="914400" rtl="0" algn="l">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If a part is used that does not meet the prescribed reliability grade, it must be documented as an NSP and receive formal approval (waiver) from the relevant Parts Control Board (PCB)</a:t>
            </a:r>
            <a:endParaRPr sz="1500">
              <a:solidFill>
                <a:schemeClr val="lt1"/>
              </a:solidFill>
              <a:latin typeface="Roboto Serif"/>
              <a:ea typeface="Roboto Serif"/>
              <a:cs typeface="Roboto Serif"/>
              <a:sym typeface="Roboto Serif"/>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3"/>
          <p:cNvSpPr txBox="1"/>
          <p:nvPr>
            <p:ph type="title"/>
          </p:nvPr>
        </p:nvSpPr>
        <p:spPr>
          <a:xfrm>
            <a:off x="354475" y="443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FFD700"/>
                </a:solidFill>
                <a:latin typeface="Roboto Serif"/>
                <a:ea typeface="Roboto Serif"/>
                <a:cs typeface="Roboto Serif"/>
                <a:sym typeface="Roboto Serif"/>
              </a:rPr>
              <a:t>NASA-STD-8739.10:</a:t>
            </a:r>
            <a:r>
              <a:rPr b="1" lang="en">
                <a:solidFill>
                  <a:srgbClr val="FFD700"/>
                </a:solidFill>
                <a:latin typeface="Roboto Serif"/>
                <a:ea typeface="Roboto Serif"/>
                <a:cs typeface="Roboto Serif"/>
                <a:sym typeface="Roboto Serif"/>
              </a:rPr>
              <a:t> </a:t>
            </a:r>
            <a:r>
              <a:rPr b="1" lang="en">
                <a:solidFill>
                  <a:schemeClr val="lt1"/>
                </a:solidFill>
                <a:latin typeface="Roboto Serif"/>
                <a:ea typeface="Roboto Serif"/>
                <a:cs typeface="Roboto Serif"/>
                <a:sym typeface="Roboto Serif"/>
              </a:rPr>
              <a:t>Application to project</a:t>
            </a:r>
            <a:endParaRPr b="1">
              <a:solidFill>
                <a:schemeClr val="lt1"/>
              </a:solidFill>
              <a:latin typeface="Roboto Serif"/>
              <a:ea typeface="Roboto Serif"/>
              <a:cs typeface="Roboto Serif"/>
              <a:sym typeface="Roboto Serif"/>
            </a:endParaRPr>
          </a:p>
        </p:txBody>
      </p:sp>
      <p:sp>
        <p:nvSpPr>
          <p:cNvPr id="178" name="Google Shape;178;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79" name="Google Shape;179;p33"/>
          <p:cNvSpPr txBox="1"/>
          <p:nvPr/>
        </p:nvSpPr>
        <p:spPr>
          <a:xfrm>
            <a:off x="354475" y="617050"/>
            <a:ext cx="8171100" cy="46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700"/>
              </a:spcAft>
              <a:buNone/>
            </a:pPr>
            <a:r>
              <a:rPr b="1" lang="en" sz="1700">
                <a:solidFill>
                  <a:schemeClr val="lt1"/>
                </a:solidFill>
                <a:latin typeface="Roboto Serif"/>
                <a:ea typeface="Roboto Serif"/>
                <a:cs typeface="Roboto Serif"/>
                <a:sym typeface="Roboto Serif"/>
              </a:rPr>
              <a:t>We are using multiple EEE parts across our system!</a:t>
            </a:r>
            <a:endParaRPr b="1" sz="1700">
              <a:solidFill>
                <a:schemeClr val="lt1"/>
              </a:solidFill>
              <a:latin typeface="Roboto Serif"/>
              <a:ea typeface="Roboto Serif"/>
              <a:cs typeface="Roboto Serif"/>
              <a:sym typeface="Roboto Serif"/>
            </a:endParaRPr>
          </a:p>
        </p:txBody>
      </p:sp>
      <p:sp>
        <p:nvSpPr>
          <p:cNvPr id="180" name="Google Shape;180;p33"/>
          <p:cNvSpPr txBox="1"/>
          <p:nvPr/>
        </p:nvSpPr>
        <p:spPr>
          <a:xfrm>
            <a:off x="988075" y="1078152"/>
            <a:ext cx="72534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700"/>
              </a:spcAft>
              <a:buNone/>
            </a:pPr>
            <a:r>
              <a:rPr lang="en" sz="1500">
                <a:solidFill>
                  <a:schemeClr val="lt1"/>
                </a:solidFill>
                <a:latin typeface="Roboto Serif"/>
                <a:ea typeface="Roboto Serif"/>
                <a:cs typeface="Roboto Serif"/>
                <a:sym typeface="Roboto Serif"/>
              </a:rPr>
              <a:t>We made sure our EEE parts are properly rated, reliable, and tested</a:t>
            </a:r>
            <a:endParaRPr sz="1500">
              <a:solidFill>
                <a:schemeClr val="lt1"/>
              </a:solidFill>
              <a:latin typeface="Roboto Serif"/>
              <a:ea typeface="Roboto Serif"/>
              <a:cs typeface="Roboto Serif"/>
              <a:sym typeface="Roboto Serif"/>
            </a:endParaRPr>
          </a:p>
        </p:txBody>
      </p:sp>
      <p:pic>
        <p:nvPicPr>
          <p:cNvPr id="181" name="Google Shape;181;p33"/>
          <p:cNvPicPr preferRelativeResize="0"/>
          <p:nvPr/>
        </p:nvPicPr>
        <p:blipFill>
          <a:blip r:embed="rId3">
            <a:alphaModFix/>
          </a:blip>
          <a:stretch>
            <a:fillRect/>
          </a:stretch>
        </p:blipFill>
        <p:spPr>
          <a:xfrm>
            <a:off x="3219000" y="2015795"/>
            <a:ext cx="2125600" cy="1749375"/>
          </a:xfrm>
          <a:prstGeom prst="rect">
            <a:avLst/>
          </a:prstGeom>
          <a:noFill/>
          <a:ln>
            <a:noFill/>
          </a:ln>
        </p:spPr>
      </p:pic>
      <p:pic>
        <p:nvPicPr>
          <p:cNvPr id="182" name="Google Shape;182;p33"/>
          <p:cNvPicPr preferRelativeResize="0"/>
          <p:nvPr/>
        </p:nvPicPr>
        <p:blipFill>
          <a:blip r:embed="rId4">
            <a:alphaModFix/>
          </a:blip>
          <a:stretch>
            <a:fillRect/>
          </a:stretch>
        </p:blipFill>
        <p:spPr>
          <a:xfrm>
            <a:off x="5344638" y="2026325"/>
            <a:ext cx="2329713" cy="1691920"/>
          </a:xfrm>
          <a:prstGeom prst="rect">
            <a:avLst/>
          </a:prstGeom>
          <a:noFill/>
          <a:ln>
            <a:noFill/>
          </a:ln>
        </p:spPr>
      </p:pic>
      <p:pic>
        <p:nvPicPr>
          <p:cNvPr id="183" name="Google Shape;183;p33"/>
          <p:cNvPicPr preferRelativeResize="0"/>
          <p:nvPr/>
        </p:nvPicPr>
        <p:blipFill>
          <a:blip r:embed="rId5">
            <a:alphaModFix/>
          </a:blip>
          <a:stretch>
            <a:fillRect/>
          </a:stretch>
        </p:blipFill>
        <p:spPr>
          <a:xfrm>
            <a:off x="612125" y="1873375"/>
            <a:ext cx="2606813" cy="1891800"/>
          </a:xfrm>
          <a:prstGeom prst="rect">
            <a:avLst/>
          </a:prstGeom>
          <a:noFill/>
          <a:ln>
            <a:noFill/>
          </a:ln>
        </p:spPr>
      </p:pic>
      <p:sp>
        <p:nvSpPr>
          <p:cNvPr id="184" name="Google Shape;184;p33"/>
          <p:cNvSpPr txBox="1"/>
          <p:nvPr/>
        </p:nvSpPr>
        <p:spPr>
          <a:xfrm>
            <a:off x="945300" y="3920350"/>
            <a:ext cx="7253400" cy="673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700"/>
              </a:spcAft>
              <a:buNone/>
            </a:pPr>
            <a:r>
              <a:rPr lang="en" sz="1500">
                <a:solidFill>
                  <a:schemeClr val="lt1"/>
                </a:solidFill>
                <a:latin typeface="Roboto Serif"/>
                <a:ea typeface="Roboto Serif"/>
                <a:cs typeface="Roboto Serif"/>
                <a:sym typeface="Roboto Serif"/>
              </a:rPr>
              <a:t>For example, the IMU we used is specifically designed to operate in a wider range of temperatures seen on the moon</a:t>
            </a:r>
            <a:endParaRPr sz="1500">
              <a:solidFill>
                <a:schemeClr val="lt1"/>
              </a:solidFill>
              <a:latin typeface="Roboto Serif"/>
              <a:ea typeface="Roboto Serif"/>
              <a:cs typeface="Roboto Serif"/>
              <a:sym typeface="Roboto Serif"/>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